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1.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33" r:id="rId5"/>
    <p:sldMasterId id="2147483748" r:id="rId6"/>
    <p:sldMasterId id="2147483760" r:id="rId7"/>
    <p:sldMasterId id="2147483772" r:id="rId8"/>
    <p:sldMasterId id="2147483787" r:id="rId9"/>
    <p:sldMasterId id="2147483799" r:id="rId10"/>
    <p:sldMasterId id="2147483811" r:id="rId11"/>
    <p:sldMasterId id="2147483826" r:id="rId12"/>
  </p:sldMasterIdLst>
  <p:notesMasterIdLst>
    <p:notesMasterId r:id="rId55"/>
  </p:notesMasterIdLst>
  <p:handoutMasterIdLst>
    <p:handoutMasterId r:id="rId56"/>
  </p:handoutMasterIdLst>
  <p:sldIdLst>
    <p:sldId id="258" r:id="rId13"/>
    <p:sldId id="290" r:id="rId14"/>
    <p:sldId id="259" r:id="rId15"/>
    <p:sldId id="261" r:id="rId16"/>
    <p:sldId id="260" r:id="rId17"/>
    <p:sldId id="262" r:id="rId18"/>
    <p:sldId id="266" r:id="rId19"/>
    <p:sldId id="267" r:id="rId20"/>
    <p:sldId id="268" r:id="rId21"/>
    <p:sldId id="269" r:id="rId22"/>
    <p:sldId id="308" r:id="rId23"/>
    <p:sldId id="270" r:id="rId24"/>
    <p:sldId id="263" r:id="rId25"/>
    <p:sldId id="265" r:id="rId26"/>
    <p:sldId id="271" r:id="rId27"/>
    <p:sldId id="272" r:id="rId28"/>
    <p:sldId id="273" r:id="rId29"/>
    <p:sldId id="274" r:id="rId30"/>
    <p:sldId id="264" r:id="rId31"/>
    <p:sldId id="277" r:id="rId32"/>
    <p:sldId id="278" r:id="rId33"/>
    <p:sldId id="279" r:id="rId34"/>
    <p:sldId id="280" r:id="rId35"/>
    <p:sldId id="281" r:id="rId36"/>
    <p:sldId id="282" r:id="rId37"/>
    <p:sldId id="283" r:id="rId38"/>
    <p:sldId id="284" r:id="rId39"/>
    <p:sldId id="285" r:id="rId40"/>
    <p:sldId id="286" r:id="rId41"/>
    <p:sldId id="287" r:id="rId42"/>
    <p:sldId id="289" r:id="rId43"/>
    <p:sldId id="291" r:id="rId44"/>
    <p:sldId id="292" r:id="rId45"/>
    <p:sldId id="293" r:id="rId46"/>
    <p:sldId id="294" r:id="rId47"/>
    <p:sldId id="295" r:id="rId48"/>
    <p:sldId id="296" r:id="rId49"/>
    <p:sldId id="297" r:id="rId50"/>
    <p:sldId id="305" r:id="rId51"/>
    <p:sldId id="306" r:id="rId52"/>
    <p:sldId id="307" r:id="rId53"/>
    <p:sldId id="304"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1213F"/>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87580" autoAdjust="0"/>
  </p:normalViewPr>
  <p:slideViewPr>
    <p:cSldViewPr>
      <p:cViewPr>
        <p:scale>
          <a:sx n="100" d="100"/>
          <a:sy n="100" d="100"/>
        </p:scale>
        <p:origin x="680" y="56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60"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0A4D8E-C09B-4B76-A10C-D2E885EF70D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4124CCF-6BFD-4F79-B58A-E1B11C70ABEB}">
      <dgm:prSet/>
      <dgm:spPr/>
      <dgm:t>
        <a:bodyPr/>
        <a:lstStyle/>
        <a:p>
          <a:pPr rtl="0"/>
          <a:r>
            <a:rPr lang="en-US" smtClean="0"/>
            <a:t>HTML5/JS</a:t>
          </a:r>
          <a:endParaRPr lang="en-US"/>
        </a:p>
      </dgm:t>
    </dgm:pt>
    <dgm:pt modelId="{E0A8F313-0837-42B9-A198-C5DEB73AA427}" type="parTrans" cxnId="{15000A6D-9792-4462-B812-E6E09C510583}">
      <dgm:prSet/>
      <dgm:spPr/>
      <dgm:t>
        <a:bodyPr/>
        <a:lstStyle/>
        <a:p>
          <a:endParaRPr lang="en-US"/>
        </a:p>
      </dgm:t>
    </dgm:pt>
    <dgm:pt modelId="{9D3D1774-F727-45DD-8E8B-67FFE36657E3}" type="sibTrans" cxnId="{15000A6D-9792-4462-B812-E6E09C510583}">
      <dgm:prSet/>
      <dgm:spPr/>
      <dgm:t>
        <a:bodyPr/>
        <a:lstStyle/>
        <a:p>
          <a:endParaRPr lang="en-US"/>
        </a:p>
      </dgm:t>
    </dgm:pt>
    <dgm:pt modelId="{5C8B81ED-2790-448D-82CD-CF97A398BB9F}">
      <dgm:prSet/>
      <dgm:spPr/>
      <dgm:t>
        <a:bodyPr/>
        <a:lstStyle/>
        <a:p>
          <a:pPr rtl="0"/>
          <a:r>
            <a:rPr lang="en-US" dirty="0" smtClean="0"/>
            <a:t>Cordova</a:t>
          </a:r>
          <a:endParaRPr lang="en-US" dirty="0"/>
        </a:p>
      </dgm:t>
    </dgm:pt>
    <dgm:pt modelId="{557FEA19-D9F0-4FFD-81ED-89A529E60EB3}" type="parTrans" cxnId="{B2627179-8F3D-44A7-94EE-BB28FEB02769}">
      <dgm:prSet/>
      <dgm:spPr/>
      <dgm:t>
        <a:bodyPr/>
        <a:lstStyle/>
        <a:p>
          <a:endParaRPr lang="en-US"/>
        </a:p>
      </dgm:t>
    </dgm:pt>
    <dgm:pt modelId="{C3B0BE21-09A8-4402-8971-E801B2C644EC}" type="sibTrans" cxnId="{B2627179-8F3D-44A7-94EE-BB28FEB02769}">
      <dgm:prSet/>
      <dgm:spPr/>
      <dgm:t>
        <a:bodyPr/>
        <a:lstStyle/>
        <a:p>
          <a:endParaRPr lang="en-US"/>
        </a:p>
      </dgm:t>
    </dgm:pt>
    <dgm:pt modelId="{777C48D6-CE4F-452C-92CE-B279D8F7A7C5}">
      <dgm:prSet/>
      <dgm:spPr/>
      <dgm:t>
        <a:bodyPr/>
        <a:lstStyle/>
        <a:p>
          <a:pPr rtl="0"/>
          <a:r>
            <a:rPr lang="en-US" dirty="0" smtClean="0"/>
            <a:t>Xamarin</a:t>
          </a:r>
          <a:endParaRPr lang="en-US" dirty="0"/>
        </a:p>
      </dgm:t>
    </dgm:pt>
    <dgm:pt modelId="{EA105C2D-297A-4756-818A-6CB404BB5473}" type="parTrans" cxnId="{2D977AB7-FEA9-4BEC-845C-E1C1D8CBD47B}">
      <dgm:prSet/>
      <dgm:spPr/>
      <dgm:t>
        <a:bodyPr/>
        <a:lstStyle/>
        <a:p>
          <a:endParaRPr lang="en-US"/>
        </a:p>
      </dgm:t>
    </dgm:pt>
    <dgm:pt modelId="{3EC9AF6B-72B6-44C7-966F-F97FE5E63742}" type="sibTrans" cxnId="{2D977AB7-FEA9-4BEC-845C-E1C1D8CBD47B}">
      <dgm:prSet/>
      <dgm:spPr/>
      <dgm:t>
        <a:bodyPr/>
        <a:lstStyle/>
        <a:p>
          <a:endParaRPr lang="en-US"/>
        </a:p>
      </dgm:t>
    </dgm:pt>
    <dgm:pt modelId="{04A4E83B-3E9C-4D90-BCD6-F49DCFD303DC}">
      <dgm:prSet/>
      <dgm:spPr/>
      <dgm:t>
        <a:bodyPr/>
        <a:lstStyle/>
        <a:p>
          <a:pPr rtl="0"/>
          <a:r>
            <a:rPr lang="en-US" dirty="0" smtClean="0"/>
            <a:t>Java-Android</a:t>
          </a:r>
        </a:p>
        <a:p>
          <a:pPr rtl="0"/>
          <a:r>
            <a:rPr lang="en-US" dirty="0" smtClean="0"/>
            <a:t>Objective-C/ Swift /iOS</a:t>
          </a:r>
          <a:endParaRPr lang="en-US" dirty="0"/>
        </a:p>
      </dgm:t>
    </dgm:pt>
    <dgm:pt modelId="{C2A674F1-A4F9-4913-995F-AB3E12DCE666}" type="parTrans" cxnId="{84E9E2DA-D0D5-4485-BFF3-C0B6E66DB694}">
      <dgm:prSet/>
      <dgm:spPr/>
      <dgm:t>
        <a:bodyPr/>
        <a:lstStyle/>
        <a:p>
          <a:endParaRPr lang="en-US"/>
        </a:p>
      </dgm:t>
    </dgm:pt>
    <dgm:pt modelId="{C4EB9176-2D80-4452-8587-ADD384EC6063}" type="sibTrans" cxnId="{84E9E2DA-D0D5-4485-BFF3-C0B6E66DB694}">
      <dgm:prSet/>
      <dgm:spPr/>
      <dgm:t>
        <a:bodyPr/>
        <a:lstStyle/>
        <a:p>
          <a:endParaRPr lang="en-US"/>
        </a:p>
      </dgm:t>
    </dgm:pt>
    <dgm:pt modelId="{A342B107-D709-4B1B-A042-08857D46805A}" type="pres">
      <dgm:prSet presAssocID="{F30A4D8E-C09B-4B76-A10C-D2E885EF70DE}" presName="CompostProcess" presStyleCnt="0">
        <dgm:presLayoutVars>
          <dgm:dir/>
          <dgm:resizeHandles val="exact"/>
        </dgm:presLayoutVars>
      </dgm:prSet>
      <dgm:spPr/>
      <dgm:t>
        <a:bodyPr/>
        <a:lstStyle/>
        <a:p>
          <a:endParaRPr lang="en-US"/>
        </a:p>
      </dgm:t>
    </dgm:pt>
    <dgm:pt modelId="{4832A974-E7F3-4D8E-8596-BB2E2C01B1EB}" type="pres">
      <dgm:prSet presAssocID="{F30A4D8E-C09B-4B76-A10C-D2E885EF70DE}" presName="arrow" presStyleLbl="bgShp" presStyleIdx="0" presStyleCnt="1"/>
      <dgm:spPr/>
    </dgm:pt>
    <dgm:pt modelId="{D8767E17-CB8E-478E-8B5F-32C8B63C05D4}" type="pres">
      <dgm:prSet presAssocID="{F30A4D8E-C09B-4B76-A10C-D2E885EF70DE}" presName="linearProcess" presStyleCnt="0"/>
      <dgm:spPr/>
    </dgm:pt>
    <dgm:pt modelId="{75D76ED2-C1ED-4633-8E5E-E3AD47046CD4}" type="pres">
      <dgm:prSet presAssocID="{14124CCF-6BFD-4F79-B58A-E1B11C70ABEB}" presName="textNode" presStyleLbl="node1" presStyleIdx="0" presStyleCnt="4">
        <dgm:presLayoutVars>
          <dgm:bulletEnabled val="1"/>
        </dgm:presLayoutVars>
      </dgm:prSet>
      <dgm:spPr/>
      <dgm:t>
        <a:bodyPr/>
        <a:lstStyle/>
        <a:p>
          <a:endParaRPr lang="en-US"/>
        </a:p>
      </dgm:t>
    </dgm:pt>
    <dgm:pt modelId="{5968CACA-6E86-4E06-A9BB-F88C96F367F3}" type="pres">
      <dgm:prSet presAssocID="{9D3D1774-F727-45DD-8E8B-67FFE36657E3}" presName="sibTrans" presStyleCnt="0"/>
      <dgm:spPr/>
    </dgm:pt>
    <dgm:pt modelId="{48329FE1-F04D-4893-A07F-629A55FD232D}" type="pres">
      <dgm:prSet presAssocID="{5C8B81ED-2790-448D-82CD-CF97A398BB9F}" presName="textNode" presStyleLbl="node1" presStyleIdx="1" presStyleCnt="4">
        <dgm:presLayoutVars>
          <dgm:bulletEnabled val="1"/>
        </dgm:presLayoutVars>
      </dgm:prSet>
      <dgm:spPr/>
      <dgm:t>
        <a:bodyPr/>
        <a:lstStyle/>
        <a:p>
          <a:endParaRPr lang="en-US"/>
        </a:p>
      </dgm:t>
    </dgm:pt>
    <dgm:pt modelId="{427A1369-D4C3-4B2F-82AC-E7E2C7C95C54}" type="pres">
      <dgm:prSet presAssocID="{C3B0BE21-09A8-4402-8971-E801B2C644EC}" presName="sibTrans" presStyleCnt="0"/>
      <dgm:spPr/>
    </dgm:pt>
    <dgm:pt modelId="{9E6C13B3-0683-4911-8B7E-A42AA23C2A42}" type="pres">
      <dgm:prSet presAssocID="{777C48D6-CE4F-452C-92CE-B279D8F7A7C5}" presName="textNode" presStyleLbl="node1" presStyleIdx="2" presStyleCnt="4">
        <dgm:presLayoutVars>
          <dgm:bulletEnabled val="1"/>
        </dgm:presLayoutVars>
      </dgm:prSet>
      <dgm:spPr/>
      <dgm:t>
        <a:bodyPr/>
        <a:lstStyle/>
        <a:p>
          <a:endParaRPr lang="en-US"/>
        </a:p>
      </dgm:t>
    </dgm:pt>
    <dgm:pt modelId="{5E377624-9627-410D-B53B-6258AFE18CDC}" type="pres">
      <dgm:prSet presAssocID="{3EC9AF6B-72B6-44C7-966F-F97FE5E63742}" presName="sibTrans" presStyleCnt="0"/>
      <dgm:spPr/>
    </dgm:pt>
    <dgm:pt modelId="{34B6F6B0-6A97-4770-99FC-E10FD9826F8D}" type="pres">
      <dgm:prSet presAssocID="{04A4E83B-3E9C-4D90-BCD6-F49DCFD303DC}" presName="textNode" presStyleLbl="node1" presStyleIdx="3" presStyleCnt="4">
        <dgm:presLayoutVars>
          <dgm:bulletEnabled val="1"/>
        </dgm:presLayoutVars>
      </dgm:prSet>
      <dgm:spPr/>
      <dgm:t>
        <a:bodyPr/>
        <a:lstStyle/>
        <a:p>
          <a:endParaRPr lang="en-US"/>
        </a:p>
      </dgm:t>
    </dgm:pt>
  </dgm:ptLst>
  <dgm:cxnLst>
    <dgm:cxn modelId="{15000A6D-9792-4462-B812-E6E09C510583}" srcId="{F30A4D8E-C09B-4B76-A10C-D2E885EF70DE}" destId="{14124CCF-6BFD-4F79-B58A-E1B11C70ABEB}" srcOrd="0" destOrd="0" parTransId="{E0A8F313-0837-42B9-A198-C5DEB73AA427}" sibTransId="{9D3D1774-F727-45DD-8E8B-67FFE36657E3}"/>
    <dgm:cxn modelId="{2D977AB7-FEA9-4BEC-845C-E1C1D8CBD47B}" srcId="{F30A4D8E-C09B-4B76-A10C-D2E885EF70DE}" destId="{777C48D6-CE4F-452C-92CE-B279D8F7A7C5}" srcOrd="2" destOrd="0" parTransId="{EA105C2D-297A-4756-818A-6CB404BB5473}" sibTransId="{3EC9AF6B-72B6-44C7-966F-F97FE5E63742}"/>
    <dgm:cxn modelId="{270B1FD8-6383-E142-BD6B-2F1B7C0D06C7}" type="presOf" srcId="{F30A4D8E-C09B-4B76-A10C-D2E885EF70DE}" destId="{A342B107-D709-4B1B-A042-08857D46805A}" srcOrd="0" destOrd="0" presId="urn:microsoft.com/office/officeart/2005/8/layout/hProcess9"/>
    <dgm:cxn modelId="{B2627179-8F3D-44A7-94EE-BB28FEB02769}" srcId="{F30A4D8E-C09B-4B76-A10C-D2E885EF70DE}" destId="{5C8B81ED-2790-448D-82CD-CF97A398BB9F}" srcOrd="1" destOrd="0" parTransId="{557FEA19-D9F0-4FFD-81ED-89A529E60EB3}" sibTransId="{C3B0BE21-09A8-4402-8971-E801B2C644EC}"/>
    <dgm:cxn modelId="{B8F0B0F5-B198-9147-A1F5-6610AFB97596}" type="presOf" srcId="{04A4E83B-3E9C-4D90-BCD6-F49DCFD303DC}" destId="{34B6F6B0-6A97-4770-99FC-E10FD9826F8D}" srcOrd="0" destOrd="0" presId="urn:microsoft.com/office/officeart/2005/8/layout/hProcess9"/>
    <dgm:cxn modelId="{0B3EE748-B9EC-264A-8C60-03A66E61CCD5}" type="presOf" srcId="{5C8B81ED-2790-448D-82CD-CF97A398BB9F}" destId="{48329FE1-F04D-4893-A07F-629A55FD232D}" srcOrd="0" destOrd="0" presId="urn:microsoft.com/office/officeart/2005/8/layout/hProcess9"/>
    <dgm:cxn modelId="{84E9E2DA-D0D5-4485-BFF3-C0B6E66DB694}" srcId="{F30A4D8E-C09B-4B76-A10C-D2E885EF70DE}" destId="{04A4E83B-3E9C-4D90-BCD6-F49DCFD303DC}" srcOrd="3" destOrd="0" parTransId="{C2A674F1-A4F9-4913-995F-AB3E12DCE666}" sibTransId="{C4EB9176-2D80-4452-8587-ADD384EC6063}"/>
    <dgm:cxn modelId="{3314CFAE-53C4-2D45-A0B1-00A6C9E32662}" type="presOf" srcId="{777C48D6-CE4F-452C-92CE-B279D8F7A7C5}" destId="{9E6C13B3-0683-4911-8B7E-A42AA23C2A42}" srcOrd="0" destOrd="0" presId="urn:microsoft.com/office/officeart/2005/8/layout/hProcess9"/>
    <dgm:cxn modelId="{DB547767-2173-1D44-A08E-06B27CDBC284}" type="presOf" srcId="{14124CCF-6BFD-4F79-B58A-E1B11C70ABEB}" destId="{75D76ED2-C1ED-4633-8E5E-E3AD47046CD4}" srcOrd="0" destOrd="0" presId="urn:microsoft.com/office/officeart/2005/8/layout/hProcess9"/>
    <dgm:cxn modelId="{0AB93D8E-C9A0-BE4A-A90F-E56BBE2CB706}" type="presParOf" srcId="{A342B107-D709-4B1B-A042-08857D46805A}" destId="{4832A974-E7F3-4D8E-8596-BB2E2C01B1EB}" srcOrd="0" destOrd="0" presId="urn:microsoft.com/office/officeart/2005/8/layout/hProcess9"/>
    <dgm:cxn modelId="{AA818BF9-F12C-CE4E-BD21-26EF8B094AEF}" type="presParOf" srcId="{A342B107-D709-4B1B-A042-08857D46805A}" destId="{D8767E17-CB8E-478E-8B5F-32C8B63C05D4}" srcOrd="1" destOrd="0" presId="urn:microsoft.com/office/officeart/2005/8/layout/hProcess9"/>
    <dgm:cxn modelId="{4194A8F6-1B88-EC43-848A-9C2083F6350D}" type="presParOf" srcId="{D8767E17-CB8E-478E-8B5F-32C8B63C05D4}" destId="{75D76ED2-C1ED-4633-8E5E-E3AD47046CD4}" srcOrd="0" destOrd="0" presId="urn:microsoft.com/office/officeart/2005/8/layout/hProcess9"/>
    <dgm:cxn modelId="{4DEEB1C2-B23E-5F49-87FA-E0703F2B654C}" type="presParOf" srcId="{D8767E17-CB8E-478E-8B5F-32C8B63C05D4}" destId="{5968CACA-6E86-4E06-A9BB-F88C96F367F3}" srcOrd="1" destOrd="0" presId="urn:microsoft.com/office/officeart/2005/8/layout/hProcess9"/>
    <dgm:cxn modelId="{848077AF-3208-6949-9355-34D822AF5DF7}" type="presParOf" srcId="{D8767E17-CB8E-478E-8B5F-32C8B63C05D4}" destId="{48329FE1-F04D-4893-A07F-629A55FD232D}" srcOrd="2" destOrd="0" presId="urn:microsoft.com/office/officeart/2005/8/layout/hProcess9"/>
    <dgm:cxn modelId="{D66D77E8-A6A3-794E-8974-6D77DB550A1B}" type="presParOf" srcId="{D8767E17-CB8E-478E-8B5F-32C8B63C05D4}" destId="{427A1369-D4C3-4B2F-82AC-E7E2C7C95C54}" srcOrd="3" destOrd="0" presId="urn:microsoft.com/office/officeart/2005/8/layout/hProcess9"/>
    <dgm:cxn modelId="{FDE6F578-F678-9041-ADB3-0652B812B250}" type="presParOf" srcId="{D8767E17-CB8E-478E-8B5F-32C8B63C05D4}" destId="{9E6C13B3-0683-4911-8B7E-A42AA23C2A42}" srcOrd="4" destOrd="0" presId="urn:microsoft.com/office/officeart/2005/8/layout/hProcess9"/>
    <dgm:cxn modelId="{B5D161B0-D0C6-3C4C-8699-502A83FEEBAF}" type="presParOf" srcId="{D8767E17-CB8E-478E-8B5F-32C8B63C05D4}" destId="{5E377624-9627-410D-B53B-6258AFE18CDC}" srcOrd="5" destOrd="0" presId="urn:microsoft.com/office/officeart/2005/8/layout/hProcess9"/>
    <dgm:cxn modelId="{5FC224D8-5747-464B-BE26-D81CAC08A311}" type="presParOf" srcId="{D8767E17-CB8E-478E-8B5F-32C8B63C05D4}" destId="{34B6F6B0-6A97-4770-99FC-E10FD9826F8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C48FAE-ABA8-4FB1-9702-A6259485DAD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5FB200F-CD11-444A-8883-3C58D20B9797}">
      <dgm:prSet/>
      <dgm:spPr/>
      <dgm:t>
        <a:bodyPr/>
        <a:lstStyle/>
        <a:p>
          <a:pPr rtl="0"/>
          <a:r>
            <a:rPr lang="en-US" dirty="0" smtClean="0"/>
            <a:t>Mobile Enabled Web</a:t>
          </a:r>
          <a:endParaRPr lang="en-US" dirty="0"/>
        </a:p>
      </dgm:t>
    </dgm:pt>
    <dgm:pt modelId="{DF47D6E3-072B-4B89-A0DF-1F6A1C94EC5E}" type="parTrans" cxnId="{19CF837C-1F8F-4525-9CA6-54B72B944AB5}">
      <dgm:prSet/>
      <dgm:spPr/>
      <dgm:t>
        <a:bodyPr/>
        <a:lstStyle/>
        <a:p>
          <a:endParaRPr lang="en-US"/>
        </a:p>
      </dgm:t>
    </dgm:pt>
    <dgm:pt modelId="{61609A16-BF58-46DA-8DC8-E0E1140D3A19}" type="sibTrans" cxnId="{19CF837C-1F8F-4525-9CA6-54B72B944AB5}">
      <dgm:prSet/>
      <dgm:spPr/>
      <dgm:t>
        <a:bodyPr/>
        <a:lstStyle/>
        <a:p>
          <a:endParaRPr lang="en-US"/>
        </a:p>
      </dgm:t>
    </dgm:pt>
    <dgm:pt modelId="{4322482F-D566-4F02-AA6C-5E6928E7B646}">
      <dgm:prSet/>
      <dgm:spPr/>
      <dgm:t>
        <a:bodyPr/>
        <a:lstStyle/>
        <a:p>
          <a:pPr rtl="0"/>
          <a:r>
            <a:rPr lang="en-US" dirty="0" smtClean="0"/>
            <a:t>Hybrid</a:t>
          </a:r>
          <a:endParaRPr lang="en-US" dirty="0"/>
        </a:p>
      </dgm:t>
    </dgm:pt>
    <dgm:pt modelId="{604F35CA-6A6B-4762-A7B3-7039A14F56CC}" type="parTrans" cxnId="{F086769B-D9EB-40FB-9854-01A36C1AD026}">
      <dgm:prSet/>
      <dgm:spPr/>
      <dgm:t>
        <a:bodyPr/>
        <a:lstStyle/>
        <a:p>
          <a:endParaRPr lang="en-US"/>
        </a:p>
      </dgm:t>
    </dgm:pt>
    <dgm:pt modelId="{AA6D1D43-0DED-4D97-B821-4E5AE1B84A0F}" type="sibTrans" cxnId="{F086769B-D9EB-40FB-9854-01A36C1AD026}">
      <dgm:prSet/>
      <dgm:spPr/>
      <dgm:t>
        <a:bodyPr/>
        <a:lstStyle/>
        <a:p>
          <a:endParaRPr lang="en-US"/>
        </a:p>
      </dgm:t>
    </dgm:pt>
    <dgm:pt modelId="{8C9634F9-CEFC-4FEC-8AE2-42724A31E7D6}">
      <dgm:prSet/>
      <dgm:spPr/>
      <dgm:t>
        <a:bodyPr/>
        <a:lstStyle/>
        <a:p>
          <a:pPr rtl="0"/>
          <a:r>
            <a:rPr lang="en-US" dirty="0" smtClean="0"/>
            <a:t>True</a:t>
          </a:r>
        </a:p>
        <a:p>
          <a:pPr rtl="0"/>
          <a:r>
            <a:rPr lang="en-US" dirty="0" smtClean="0"/>
            <a:t>Native</a:t>
          </a:r>
          <a:endParaRPr lang="en-US" dirty="0"/>
        </a:p>
      </dgm:t>
    </dgm:pt>
    <dgm:pt modelId="{E480E274-4958-4183-83A4-FB50D8A8AA0F}" type="parTrans" cxnId="{FDA7AAB2-8687-4019-A91B-16EBCFA9931E}">
      <dgm:prSet/>
      <dgm:spPr/>
      <dgm:t>
        <a:bodyPr/>
        <a:lstStyle/>
        <a:p>
          <a:endParaRPr lang="en-US"/>
        </a:p>
      </dgm:t>
    </dgm:pt>
    <dgm:pt modelId="{8B4D45B5-5403-491E-BA08-6A4B0F26DAC5}" type="sibTrans" cxnId="{FDA7AAB2-8687-4019-A91B-16EBCFA9931E}">
      <dgm:prSet/>
      <dgm:spPr/>
      <dgm:t>
        <a:bodyPr/>
        <a:lstStyle/>
        <a:p>
          <a:endParaRPr lang="en-US"/>
        </a:p>
      </dgm:t>
    </dgm:pt>
    <dgm:pt modelId="{8623BAAB-C9B0-4DEF-ADD8-32F26367BE67}">
      <dgm:prSet/>
      <dgm:spPr/>
      <dgm:t>
        <a:bodyPr/>
        <a:lstStyle/>
        <a:p>
          <a:pPr rtl="0"/>
          <a:r>
            <a:rPr lang="en-US" dirty="0" smtClean="0"/>
            <a:t>Near Native</a:t>
          </a:r>
          <a:endParaRPr lang="en-US" dirty="0"/>
        </a:p>
      </dgm:t>
    </dgm:pt>
    <dgm:pt modelId="{E6E50599-B317-4188-A764-0938C6005A87}" type="parTrans" cxnId="{18141C69-D999-42A5-88BB-7FFF78AF54D9}">
      <dgm:prSet/>
      <dgm:spPr/>
      <dgm:t>
        <a:bodyPr/>
        <a:lstStyle/>
        <a:p>
          <a:endParaRPr lang="en-US"/>
        </a:p>
      </dgm:t>
    </dgm:pt>
    <dgm:pt modelId="{D2E3CA6F-363C-4D36-BAE1-90FE65A388E0}" type="sibTrans" cxnId="{18141C69-D999-42A5-88BB-7FFF78AF54D9}">
      <dgm:prSet/>
      <dgm:spPr/>
      <dgm:t>
        <a:bodyPr/>
        <a:lstStyle/>
        <a:p>
          <a:endParaRPr lang="en-US"/>
        </a:p>
      </dgm:t>
    </dgm:pt>
    <dgm:pt modelId="{29805ACC-692F-45F9-A0CB-3CBE6D88CE6C}" type="pres">
      <dgm:prSet presAssocID="{B8C48FAE-ABA8-4FB1-9702-A6259485DADF}" presName="diagram" presStyleCnt="0">
        <dgm:presLayoutVars>
          <dgm:chPref val="1"/>
          <dgm:dir/>
          <dgm:animOne val="branch"/>
          <dgm:animLvl val="lvl"/>
          <dgm:resizeHandles/>
        </dgm:presLayoutVars>
      </dgm:prSet>
      <dgm:spPr/>
      <dgm:t>
        <a:bodyPr/>
        <a:lstStyle/>
        <a:p>
          <a:endParaRPr lang="en-US"/>
        </a:p>
      </dgm:t>
    </dgm:pt>
    <dgm:pt modelId="{29AD26C0-3873-4EA8-8733-955003C559F0}" type="pres">
      <dgm:prSet presAssocID="{25FB200F-CD11-444A-8883-3C58D20B9797}" presName="root" presStyleCnt="0"/>
      <dgm:spPr/>
    </dgm:pt>
    <dgm:pt modelId="{5B2153D8-B7F3-47B4-953B-B4C6696CFFD6}" type="pres">
      <dgm:prSet presAssocID="{25FB200F-CD11-444A-8883-3C58D20B9797}" presName="rootComposite" presStyleCnt="0"/>
      <dgm:spPr/>
    </dgm:pt>
    <dgm:pt modelId="{6529E878-F4BB-4C8F-8FA5-263C392FA022}" type="pres">
      <dgm:prSet presAssocID="{25FB200F-CD11-444A-8883-3C58D20B9797}" presName="rootText" presStyleLbl="node1" presStyleIdx="0" presStyleCnt="4" custLinFactNeighborX="-60181" custLinFactNeighborY="-11"/>
      <dgm:spPr/>
      <dgm:t>
        <a:bodyPr/>
        <a:lstStyle/>
        <a:p>
          <a:endParaRPr lang="en-US"/>
        </a:p>
      </dgm:t>
    </dgm:pt>
    <dgm:pt modelId="{204733C5-446D-4B20-8A9B-FB516E11D2BB}" type="pres">
      <dgm:prSet presAssocID="{25FB200F-CD11-444A-8883-3C58D20B9797}" presName="rootConnector" presStyleLbl="node1" presStyleIdx="0" presStyleCnt="4"/>
      <dgm:spPr/>
      <dgm:t>
        <a:bodyPr/>
        <a:lstStyle/>
        <a:p>
          <a:endParaRPr lang="en-US"/>
        </a:p>
      </dgm:t>
    </dgm:pt>
    <dgm:pt modelId="{A0F39D18-A81F-40FF-8232-FEAF2C0415D4}" type="pres">
      <dgm:prSet presAssocID="{25FB200F-CD11-444A-8883-3C58D20B9797}" presName="childShape" presStyleCnt="0"/>
      <dgm:spPr/>
    </dgm:pt>
    <dgm:pt modelId="{477C8B22-66BA-4F5C-BA15-5FBCB33D652F}" type="pres">
      <dgm:prSet presAssocID="{4322482F-D566-4F02-AA6C-5E6928E7B646}" presName="root" presStyleCnt="0"/>
      <dgm:spPr/>
    </dgm:pt>
    <dgm:pt modelId="{5991F5C7-9A5A-4936-A640-69EE903226E0}" type="pres">
      <dgm:prSet presAssocID="{4322482F-D566-4F02-AA6C-5E6928E7B646}" presName="rootComposite" presStyleCnt="0"/>
      <dgm:spPr/>
    </dgm:pt>
    <dgm:pt modelId="{9007036A-CEBC-4C47-9974-C0553AB4AAA5}" type="pres">
      <dgm:prSet presAssocID="{4322482F-D566-4F02-AA6C-5E6928E7B646}" presName="rootText" presStyleLbl="node1" presStyleIdx="1" presStyleCnt="4" custLinFactNeighborX="-837" custLinFactNeighborY="2423"/>
      <dgm:spPr/>
      <dgm:t>
        <a:bodyPr/>
        <a:lstStyle/>
        <a:p>
          <a:endParaRPr lang="en-US"/>
        </a:p>
      </dgm:t>
    </dgm:pt>
    <dgm:pt modelId="{5BC1766A-249F-4D42-BBE8-433311D049B8}" type="pres">
      <dgm:prSet presAssocID="{4322482F-D566-4F02-AA6C-5E6928E7B646}" presName="rootConnector" presStyleLbl="node1" presStyleIdx="1" presStyleCnt="4"/>
      <dgm:spPr/>
      <dgm:t>
        <a:bodyPr/>
        <a:lstStyle/>
        <a:p>
          <a:endParaRPr lang="en-US"/>
        </a:p>
      </dgm:t>
    </dgm:pt>
    <dgm:pt modelId="{85E141A5-34BE-4822-AC2C-40414D580E5C}" type="pres">
      <dgm:prSet presAssocID="{4322482F-D566-4F02-AA6C-5E6928E7B646}" presName="childShape" presStyleCnt="0"/>
      <dgm:spPr/>
    </dgm:pt>
    <dgm:pt modelId="{4071C09C-37C9-422A-9076-9263E2E43305}" type="pres">
      <dgm:prSet presAssocID="{8623BAAB-C9B0-4DEF-ADD8-32F26367BE67}" presName="root" presStyleCnt="0"/>
      <dgm:spPr/>
    </dgm:pt>
    <dgm:pt modelId="{C526844E-6926-4639-9D00-D110FF4A894B}" type="pres">
      <dgm:prSet presAssocID="{8623BAAB-C9B0-4DEF-ADD8-32F26367BE67}" presName="rootComposite" presStyleCnt="0"/>
      <dgm:spPr/>
    </dgm:pt>
    <dgm:pt modelId="{B9663205-6F2C-4E52-8427-30520AC8DFAF}" type="pres">
      <dgm:prSet presAssocID="{8623BAAB-C9B0-4DEF-ADD8-32F26367BE67}" presName="rootText" presStyleLbl="node1" presStyleIdx="2" presStyleCnt="4" custLinFactNeighborX="-1586" custLinFactNeighborY="2423"/>
      <dgm:spPr/>
      <dgm:t>
        <a:bodyPr/>
        <a:lstStyle/>
        <a:p>
          <a:endParaRPr lang="en-US"/>
        </a:p>
      </dgm:t>
    </dgm:pt>
    <dgm:pt modelId="{A677C5C6-60AA-4205-B58C-0DAB3F24CD55}" type="pres">
      <dgm:prSet presAssocID="{8623BAAB-C9B0-4DEF-ADD8-32F26367BE67}" presName="rootConnector" presStyleLbl="node1" presStyleIdx="2" presStyleCnt="4"/>
      <dgm:spPr/>
      <dgm:t>
        <a:bodyPr/>
        <a:lstStyle/>
        <a:p>
          <a:endParaRPr lang="en-US"/>
        </a:p>
      </dgm:t>
    </dgm:pt>
    <dgm:pt modelId="{E6C480C3-6E2C-4048-996A-974CD02F3781}" type="pres">
      <dgm:prSet presAssocID="{8623BAAB-C9B0-4DEF-ADD8-32F26367BE67}" presName="childShape" presStyleCnt="0"/>
      <dgm:spPr/>
    </dgm:pt>
    <dgm:pt modelId="{C7177A9F-221E-426B-962B-BD238462B4CC}" type="pres">
      <dgm:prSet presAssocID="{8C9634F9-CEFC-4FEC-8AE2-42724A31E7D6}" presName="root" presStyleCnt="0"/>
      <dgm:spPr/>
    </dgm:pt>
    <dgm:pt modelId="{C7CDD3F2-C274-443C-8844-AC66C4E3AF6B}" type="pres">
      <dgm:prSet presAssocID="{8C9634F9-CEFC-4FEC-8AE2-42724A31E7D6}" presName="rootComposite" presStyleCnt="0"/>
      <dgm:spPr/>
    </dgm:pt>
    <dgm:pt modelId="{2D1FF5D1-67FB-4122-B9F8-53DC96C3063E}" type="pres">
      <dgm:prSet presAssocID="{8C9634F9-CEFC-4FEC-8AE2-42724A31E7D6}" presName="rootText" presStyleLbl="node1" presStyleIdx="3" presStyleCnt="4" custLinFactNeighborX="-6478" custLinFactNeighborY="54"/>
      <dgm:spPr/>
      <dgm:t>
        <a:bodyPr/>
        <a:lstStyle/>
        <a:p>
          <a:endParaRPr lang="en-US"/>
        </a:p>
      </dgm:t>
    </dgm:pt>
    <dgm:pt modelId="{87D76F0C-6D40-40DC-A107-41C65406A2B1}" type="pres">
      <dgm:prSet presAssocID="{8C9634F9-CEFC-4FEC-8AE2-42724A31E7D6}" presName="rootConnector" presStyleLbl="node1" presStyleIdx="3" presStyleCnt="4"/>
      <dgm:spPr/>
      <dgm:t>
        <a:bodyPr/>
        <a:lstStyle/>
        <a:p>
          <a:endParaRPr lang="en-US"/>
        </a:p>
      </dgm:t>
    </dgm:pt>
    <dgm:pt modelId="{79C9BF19-0F67-42D9-8A2F-19B6717370AE}" type="pres">
      <dgm:prSet presAssocID="{8C9634F9-CEFC-4FEC-8AE2-42724A31E7D6}" presName="childShape" presStyleCnt="0"/>
      <dgm:spPr/>
    </dgm:pt>
  </dgm:ptLst>
  <dgm:cxnLst>
    <dgm:cxn modelId="{41D0DA06-9D1E-DC49-BCF1-65FDED78D9F6}" type="presOf" srcId="{8C9634F9-CEFC-4FEC-8AE2-42724A31E7D6}" destId="{2D1FF5D1-67FB-4122-B9F8-53DC96C3063E}" srcOrd="0" destOrd="0" presId="urn:microsoft.com/office/officeart/2005/8/layout/hierarchy3"/>
    <dgm:cxn modelId="{626238B0-38B6-A645-A40B-32484B62C121}" type="presOf" srcId="{25FB200F-CD11-444A-8883-3C58D20B9797}" destId="{204733C5-446D-4B20-8A9B-FB516E11D2BB}" srcOrd="1" destOrd="0" presId="urn:microsoft.com/office/officeart/2005/8/layout/hierarchy3"/>
    <dgm:cxn modelId="{19CF837C-1F8F-4525-9CA6-54B72B944AB5}" srcId="{B8C48FAE-ABA8-4FB1-9702-A6259485DADF}" destId="{25FB200F-CD11-444A-8883-3C58D20B9797}" srcOrd="0" destOrd="0" parTransId="{DF47D6E3-072B-4B89-A0DF-1F6A1C94EC5E}" sibTransId="{61609A16-BF58-46DA-8DC8-E0E1140D3A19}"/>
    <dgm:cxn modelId="{270458E8-A1D4-0D49-9CBD-2CAFE3AB0637}" type="presOf" srcId="{4322482F-D566-4F02-AA6C-5E6928E7B646}" destId="{5BC1766A-249F-4D42-BBE8-433311D049B8}" srcOrd="1" destOrd="0" presId="urn:microsoft.com/office/officeart/2005/8/layout/hierarchy3"/>
    <dgm:cxn modelId="{4D5D7923-C3F0-3942-AF0E-A1FE88EC779E}" type="presOf" srcId="{4322482F-D566-4F02-AA6C-5E6928E7B646}" destId="{9007036A-CEBC-4C47-9974-C0553AB4AAA5}" srcOrd="0" destOrd="0" presId="urn:microsoft.com/office/officeart/2005/8/layout/hierarchy3"/>
    <dgm:cxn modelId="{18141C69-D999-42A5-88BB-7FFF78AF54D9}" srcId="{B8C48FAE-ABA8-4FB1-9702-A6259485DADF}" destId="{8623BAAB-C9B0-4DEF-ADD8-32F26367BE67}" srcOrd="2" destOrd="0" parTransId="{E6E50599-B317-4188-A764-0938C6005A87}" sibTransId="{D2E3CA6F-363C-4D36-BAE1-90FE65A388E0}"/>
    <dgm:cxn modelId="{15FCF312-16C6-7642-AAA1-A53A1501068D}" type="presOf" srcId="{8623BAAB-C9B0-4DEF-ADD8-32F26367BE67}" destId="{A677C5C6-60AA-4205-B58C-0DAB3F24CD55}" srcOrd="1" destOrd="0" presId="urn:microsoft.com/office/officeart/2005/8/layout/hierarchy3"/>
    <dgm:cxn modelId="{FDA7AAB2-8687-4019-A91B-16EBCFA9931E}" srcId="{B8C48FAE-ABA8-4FB1-9702-A6259485DADF}" destId="{8C9634F9-CEFC-4FEC-8AE2-42724A31E7D6}" srcOrd="3" destOrd="0" parTransId="{E480E274-4958-4183-83A4-FB50D8A8AA0F}" sibTransId="{8B4D45B5-5403-491E-BA08-6A4B0F26DAC5}"/>
    <dgm:cxn modelId="{C6DBCAC7-2C88-544B-9865-C694CE957274}" type="presOf" srcId="{8C9634F9-CEFC-4FEC-8AE2-42724A31E7D6}" destId="{87D76F0C-6D40-40DC-A107-41C65406A2B1}" srcOrd="1" destOrd="0" presId="urn:microsoft.com/office/officeart/2005/8/layout/hierarchy3"/>
    <dgm:cxn modelId="{930203DE-E53B-5F48-8A87-7CBF2BB28A25}" type="presOf" srcId="{25FB200F-CD11-444A-8883-3C58D20B9797}" destId="{6529E878-F4BB-4C8F-8FA5-263C392FA022}" srcOrd="0" destOrd="0" presId="urn:microsoft.com/office/officeart/2005/8/layout/hierarchy3"/>
    <dgm:cxn modelId="{DFABCE84-92C7-DD4B-998A-9B97B41E6AF6}" type="presOf" srcId="{B8C48FAE-ABA8-4FB1-9702-A6259485DADF}" destId="{29805ACC-692F-45F9-A0CB-3CBE6D88CE6C}" srcOrd="0" destOrd="0" presId="urn:microsoft.com/office/officeart/2005/8/layout/hierarchy3"/>
    <dgm:cxn modelId="{F086769B-D9EB-40FB-9854-01A36C1AD026}" srcId="{B8C48FAE-ABA8-4FB1-9702-A6259485DADF}" destId="{4322482F-D566-4F02-AA6C-5E6928E7B646}" srcOrd="1" destOrd="0" parTransId="{604F35CA-6A6B-4762-A7B3-7039A14F56CC}" sibTransId="{AA6D1D43-0DED-4D97-B821-4E5AE1B84A0F}"/>
    <dgm:cxn modelId="{CB56755D-707F-2A40-895D-ABC013B6BA80}" type="presOf" srcId="{8623BAAB-C9B0-4DEF-ADD8-32F26367BE67}" destId="{B9663205-6F2C-4E52-8427-30520AC8DFAF}" srcOrd="0" destOrd="0" presId="urn:microsoft.com/office/officeart/2005/8/layout/hierarchy3"/>
    <dgm:cxn modelId="{C89A496F-2BF0-104D-A51E-05EA7A57E9D1}" type="presParOf" srcId="{29805ACC-692F-45F9-A0CB-3CBE6D88CE6C}" destId="{29AD26C0-3873-4EA8-8733-955003C559F0}" srcOrd="0" destOrd="0" presId="urn:microsoft.com/office/officeart/2005/8/layout/hierarchy3"/>
    <dgm:cxn modelId="{8A404C99-72D6-D947-9639-B4E0DCEFFD49}" type="presParOf" srcId="{29AD26C0-3873-4EA8-8733-955003C559F0}" destId="{5B2153D8-B7F3-47B4-953B-B4C6696CFFD6}" srcOrd="0" destOrd="0" presId="urn:microsoft.com/office/officeart/2005/8/layout/hierarchy3"/>
    <dgm:cxn modelId="{9F382CA7-B663-7645-9E6D-1B69DA4835C9}" type="presParOf" srcId="{5B2153D8-B7F3-47B4-953B-B4C6696CFFD6}" destId="{6529E878-F4BB-4C8F-8FA5-263C392FA022}" srcOrd="0" destOrd="0" presId="urn:microsoft.com/office/officeart/2005/8/layout/hierarchy3"/>
    <dgm:cxn modelId="{BCC54080-E18A-5649-B4F7-0D99D1C9893B}" type="presParOf" srcId="{5B2153D8-B7F3-47B4-953B-B4C6696CFFD6}" destId="{204733C5-446D-4B20-8A9B-FB516E11D2BB}" srcOrd="1" destOrd="0" presId="urn:microsoft.com/office/officeart/2005/8/layout/hierarchy3"/>
    <dgm:cxn modelId="{31FE435C-5F8F-094A-9CC3-B442973F3E4E}" type="presParOf" srcId="{29AD26C0-3873-4EA8-8733-955003C559F0}" destId="{A0F39D18-A81F-40FF-8232-FEAF2C0415D4}" srcOrd="1" destOrd="0" presId="urn:microsoft.com/office/officeart/2005/8/layout/hierarchy3"/>
    <dgm:cxn modelId="{3242E171-82D8-5C45-9E96-96983B9E3AA8}" type="presParOf" srcId="{29805ACC-692F-45F9-A0CB-3CBE6D88CE6C}" destId="{477C8B22-66BA-4F5C-BA15-5FBCB33D652F}" srcOrd="1" destOrd="0" presId="urn:microsoft.com/office/officeart/2005/8/layout/hierarchy3"/>
    <dgm:cxn modelId="{9163EBFF-2ECD-E743-B090-DBBD58B2608E}" type="presParOf" srcId="{477C8B22-66BA-4F5C-BA15-5FBCB33D652F}" destId="{5991F5C7-9A5A-4936-A640-69EE903226E0}" srcOrd="0" destOrd="0" presId="urn:microsoft.com/office/officeart/2005/8/layout/hierarchy3"/>
    <dgm:cxn modelId="{6FB71662-10EA-7A4D-8E29-2B476AD5E1A1}" type="presParOf" srcId="{5991F5C7-9A5A-4936-A640-69EE903226E0}" destId="{9007036A-CEBC-4C47-9974-C0553AB4AAA5}" srcOrd="0" destOrd="0" presId="urn:microsoft.com/office/officeart/2005/8/layout/hierarchy3"/>
    <dgm:cxn modelId="{6C50B470-E01D-734C-844B-D551A40676FB}" type="presParOf" srcId="{5991F5C7-9A5A-4936-A640-69EE903226E0}" destId="{5BC1766A-249F-4D42-BBE8-433311D049B8}" srcOrd="1" destOrd="0" presId="urn:microsoft.com/office/officeart/2005/8/layout/hierarchy3"/>
    <dgm:cxn modelId="{BAA87812-F24D-684E-BCC2-D20C41DCF29E}" type="presParOf" srcId="{477C8B22-66BA-4F5C-BA15-5FBCB33D652F}" destId="{85E141A5-34BE-4822-AC2C-40414D580E5C}" srcOrd="1" destOrd="0" presId="urn:microsoft.com/office/officeart/2005/8/layout/hierarchy3"/>
    <dgm:cxn modelId="{FB0E4530-3F36-DD46-A38E-44B3BBF9D803}" type="presParOf" srcId="{29805ACC-692F-45F9-A0CB-3CBE6D88CE6C}" destId="{4071C09C-37C9-422A-9076-9263E2E43305}" srcOrd="2" destOrd="0" presId="urn:microsoft.com/office/officeart/2005/8/layout/hierarchy3"/>
    <dgm:cxn modelId="{413D4B0B-5C25-7D49-AB43-8FCA32C9D9BB}" type="presParOf" srcId="{4071C09C-37C9-422A-9076-9263E2E43305}" destId="{C526844E-6926-4639-9D00-D110FF4A894B}" srcOrd="0" destOrd="0" presId="urn:microsoft.com/office/officeart/2005/8/layout/hierarchy3"/>
    <dgm:cxn modelId="{71BE6ECC-5C2F-4746-A076-C9790A25674E}" type="presParOf" srcId="{C526844E-6926-4639-9D00-D110FF4A894B}" destId="{B9663205-6F2C-4E52-8427-30520AC8DFAF}" srcOrd="0" destOrd="0" presId="urn:microsoft.com/office/officeart/2005/8/layout/hierarchy3"/>
    <dgm:cxn modelId="{195C17BC-F5A7-4644-9D03-F0A1ED24102A}" type="presParOf" srcId="{C526844E-6926-4639-9D00-D110FF4A894B}" destId="{A677C5C6-60AA-4205-B58C-0DAB3F24CD55}" srcOrd="1" destOrd="0" presId="urn:microsoft.com/office/officeart/2005/8/layout/hierarchy3"/>
    <dgm:cxn modelId="{862CC735-90CD-DA49-92CB-77B5FF993D24}" type="presParOf" srcId="{4071C09C-37C9-422A-9076-9263E2E43305}" destId="{E6C480C3-6E2C-4048-996A-974CD02F3781}" srcOrd="1" destOrd="0" presId="urn:microsoft.com/office/officeart/2005/8/layout/hierarchy3"/>
    <dgm:cxn modelId="{5C27EEA9-7BE7-8946-A0F9-5EEEB1F1115B}" type="presParOf" srcId="{29805ACC-692F-45F9-A0CB-3CBE6D88CE6C}" destId="{C7177A9F-221E-426B-962B-BD238462B4CC}" srcOrd="3" destOrd="0" presId="urn:microsoft.com/office/officeart/2005/8/layout/hierarchy3"/>
    <dgm:cxn modelId="{F7AF597C-E815-1648-8264-4190A6AD67B2}" type="presParOf" srcId="{C7177A9F-221E-426B-962B-BD238462B4CC}" destId="{C7CDD3F2-C274-443C-8844-AC66C4E3AF6B}" srcOrd="0" destOrd="0" presId="urn:microsoft.com/office/officeart/2005/8/layout/hierarchy3"/>
    <dgm:cxn modelId="{392D637A-11D1-D146-A6E8-3EDDA030B180}" type="presParOf" srcId="{C7CDD3F2-C274-443C-8844-AC66C4E3AF6B}" destId="{2D1FF5D1-67FB-4122-B9F8-53DC96C3063E}" srcOrd="0" destOrd="0" presId="urn:microsoft.com/office/officeart/2005/8/layout/hierarchy3"/>
    <dgm:cxn modelId="{90A1970D-9A58-A34A-9224-58A933084AC7}" type="presParOf" srcId="{C7CDD3F2-C274-443C-8844-AC66C4E3AF6B}" destId="{87D76F0C-6D40-40DC-A107-41C65406A2B1}" srcOrd="1" destOrd="0" presId="urn:microsoft.com/office/officeart/2005/8/layout/hierarchy3"/>
    <dgm:cxn modelId="{963E3E83-4013-1748-9C4F-148E8DDFCAFC}" type="presParOf" srcId="{C7177A9F-221E-426B-962B-BD238462B4CC}" destId="{79C9BF19-0F67-42D9-8A2F-19B6717370AE}"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A974-E7F3-4D8E-8596-BB2E2C01B1EB}">
      <dsp:nvSpPr>
        <dsp:cNvPr id="0" name=""/>
        <dsp:cNvSpPr/>
      </dsp:nvSpPr>
      <dsp:spPr>
        <a:xfrm>
          <a:off x="468704" y="0"/>
          <a:ext cx="5311985" cy="190897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76ED2-C1ED-4633-8E5E-E3AD47046CD4}">
      <dsp:nvSpPr>
        <dsp:cNvPr id="0" name=""/>
        <dsp:cNvSpPr/>
      </dsp:nvSpPr>
      <dsp:spPr>
        <a:xfrm>
          <a:off x="11"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HTML5/JS</a:t>
          </a:r>
          <a:endParaRPr lang="en-US" sz="1200" kern="1200"/>
        </a:p>
      </dsp:txBody>
      <dsp:txXfrm>
        <a:off x="37286" y="609966"/>
        <a:ext cx="1401283" cy="689038"/>
      </dsp:txXfrm>
    </dsp:sp>
    <dsp:sp modelId="{48329FE1-F04D-4893-A07F-629A55FD232D}">
      <dsp:nvSpPr>
        <dsp:cNvPr id="0" name=""/>
        <dsp:cNvSpPr/>
      </dsp:nvSpPr>
      <dsp:spPr>
        <a:xfrm>
          <a:off x="1591191"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Cordova</a:t>
          </a:r>
          <a:endParaRPr lang="en-US" sz="1200" kern="1200" dirty="0"/>
        </a:p>
      </dsp:txBody>
      <dsp:txXfrm>
        <a:off x="1628466" y="609966"/>
        <a:ext cx="1401283" cy="689038"/>
      </dsp:txXfrm>
    </dsp:sp>
    <dsp:sp modelId="{9E6C13B3-0683-4911-8B7E-A42AA23C2A42}">
      <dsp:nvSpPr>
        <dsp:cNvPr id="0" name=""/>
        <dsp:cNvSpPr/>
      </dsp:nvSpPr>
      <dsp:spPr>
        <a:xfrm>
          <a:off x="3182370"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Xamarin</a:t>
          </a:r>
          <a:endParaRPr lang="en-US" sz="1200" kern="1200" dirty="0"/>
        </a:p>
      </dsp:txBody>
      <dsp:txXfrm>
        <a:off x="3219645" y="609966"/>
        <a:ext cx="1401283" cy="689038"/>
      </dsp:txXfrm>
    </dsp:sp>
    <dsp:sp modelId="{34B6F6B0-6A97-4770-99FC-E10FD9826F8D}">
      <dsp:nvSpPr>
        <dsp:cNvPr id="0" name=""/>
        <dsp:cNvSpPr/>
      </dsp:nvSpPr>
      <dsp:spPr>
        <a:xfrm>
          <a:off x="4773549" y="572691"/>
          <a:ext cx="1475833" cy="76358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Java-Android</a:t>
          </a:r>
        </a:p>
        <a:p>
          <a:pPr lvl="0" algn="ctr" defTabSz="533400" rtl="0">
            <a:lnSpc>
              <a:spcPct val="90000"/>
            </a:lnSpc>
            <a:spcBef>
              <a:spcPct val="0"/>
            </a:spcBef>
            <a:spcAft>
              <a:spcPct val="35000"/>
            </a:spcAft>
          </a:pPr>
          <a:r>
            <a:rPr lang="en-US" sz="1200" kern="1200" dirty="0" smtClean="0"/>
            <a:t>Objective-C/ Swift /iOS</a:t>
          </a:r>
          <a:endParaRPr lang="en-US" sz="1200" kern="1200" dirty="0"/>
        </a:p>
      </dsp:txBody>
      <dsp:txXfrm>
        <a:off x="4810824" y="609966"/>
        <a:ext cx="1401283" cy="689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E878-F4BB-4C8F-8FA5-263C392FA022}">
      <dsp:nvSpPr>
        <dsp:cNvPr id="0" name=""/>
        <dsp:cNvSpPr/>
      </dsp:nvSpPr>
      <dsp:spPr>
        <a:xfrm>
          <a:off x="0" y="9081"/>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Mobile Enabled Web</a:t>
          </a:r>
          <a:endParaRPr lang="en-US" sz="1700" kern="1200" dirty="0"/>
        </a:p>
      </dsp:txBody>
      <dsp:txXfrm>
        <a:off x="19096" y="28177"/>
        <a:ext cx="1265773" cy="613790"/>
      </dsp:txXfrm>
    </dsp:sp>
    <dsp:sp modelId="{9007036A-CEBC-4C47-9974-C0553AB4AAA5}">
      <dsp:nvSpPr>
        <dsp:cNvPr id="0" name=""/>
        <dsp:cNvSpPr/>
      </dsp:nvSpPr>
      <dsp:spPr>
        <a:xfrm>
          <a:off x="1620176" y="18306"/>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Hybrid</a:t>
          </a:r>
          <a:endParaRPr lang="en-US" sz="1700" kern="1200" dirty="0"/>
        </a:p>
      </dsp:txBody>
      <dsp:txXfrm>
        <a:off x="1639272" y="37402"/>
        <a:ext cx="1265773" cy="613790"/>
      </dsp:txXfrm>
    </dsp:sp>
    <dsp:sp modelId="{B9663205-6F2C-4E52-8427-30520AC8DFAF}">
      <dsp:nvSpPr>
        <dsp:cNvPr id="0" name=""/>
        <dsp:cNvSpPr/>
      </dsp:nvSpPr>
      <dsp:spPr>
        <a:xfrm>
          <a:off x="3240366" y="18306"/>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Near Native</a:t>
          </a:r>
          <a:endParaRPr lang="en-US" sz="1700" kern="1200" dirty="0"/>
        </a:p>
      </dsp:txBody>
      <dsp:txXfrm>
        <a:off x="3259462" y="37402"/>
        <a:ext cx="1265773" cy="613790"/>
      </dsp:txXfrm>
    </dsp:sp>
    <dsp:sp modelId="{2D1FF5D1-67FB-4122-B9F8-53DC96C3063E}">
      <dsp:nvSpPr>
        <dsp:cNvPr id="0" name=""/>
        <dsp:cNvSpPr/>
      </dsp:nvSpPr>
      <dsp:spPr>
        <a:xfrm>
          <a:off x="4806532" y="9505"/>
          <a:ext cx="1303965" cy="651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True</a:t>
          </a:r>
        </a:p>
        <a:p>
          <a:pPr lvl="0" algn="ctr" defTabSz="755650" rtl="0">
            <a:lnSpc>
              <a:spcPct val="90000"/>
            </a:lnSpc>
            <a:spcBef>
              <a:spcPct val="0"/>
            </a:spcBef>
            <a:spcAft>
              <a:spcPct val="35000"/>
            </a:spcAft>
          </a:pPr>
          <a:r>
            <a:rPr lang="en-US" sz="1700" kern="1200" dirty="0" smtClean="0"/>
            <a:t>Native</a:t>
          </a:r>
          <a:endParaRPr lang="en-US" sz="1700" kern="1200" dirty="0"/>
        </a:p>
      </dsp:txBody>
      <dsp:txXfrm>
        <a:off x="4825628" y="28601"/>
        <a:ext cx="1265773" cy="6137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smtClean="0">
                <a:latin typeface="Arial" pitchFamily="34" charset="0"/>
                <a:cs typeface="Arial" pitchFamily="34" charset="0"/>
              </a:rPr>
              <a:t>Visual Studio Live! Washington, D.C. 2017</a:t>
            </a:r>
            <a:endParaRPr lang="en-US" sz="1300" b="1"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6/12/17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22910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9285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what is right</a:t>
            </a:r>
            <a:r>
              <a:rPr lang="en-US" baseline="0" dirty="0" smtClean="0"/>
              <a:t> for you!</a:t>
            </a:r>
          </a:p>
          <a:p>
            <a:endParaRPr lang="en-US" baseline="0" dirty="0" smtClean="0"/>
          </a:p>
          <a:p>
            <a:r>
              <a:rPr lang="en-US" baseline="0" dirty="0" smtClean="0"/>
              <a:t>Xamarin has this nifty guide to help you decide to go traditional or with Xamarin.Forms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37033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187754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2122510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00530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Xamarin.Forms</a:t>
            </a:r>
            <a:r>
              <a:rPr lang="en-US" dirty="0"/>
              <a:t> you can easily extend and embed</a:t>
            </a:r>
            <a:r>
              <a:rPr lang="en-US" baseline="0" dirty="0"/>
              <a:t> custom views, mix and match screens, called native </a:t>
            </a:r>
            <a:r>
              <a:rPr lang="en-US" baseline="0" dirty="0" err="1"/>
              <a:t>apis</a:t>
            </a:r>
            <a:r>
              <a:rPr lang="en-US" baseline="0" dirty="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565961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platform specific code no matter how you are developing</a:t>
            </a:r>
            <a:r>
              <a:rPr lang="en-US" baseline="0" dirty="0"/>
              <a:t> traditional Xamarin or with Xamarin.Forms.</a:t>
            </a:r>
          </a:p>
          <a:p>
            <a:endParaRPr lang="en-US" baseline="0" dirty="0"/>
          </a:p>
          <a:p>
            <a:r>
              <a:rPr lang="en-US" baseline="0" dirty="0"/>
              <a:t>However, many platform APIs are the same bit of functionality, but with different APIs.</a:t>
            </a:r>
          </a:p>
          <a:p>
            <a:endParaRPr lang="en-US" baseline="0" dirty="0"/>
          </a:p>
          <a:p>
            <a:r>
              <a:rPr lang="en-US" baseline="0" dirty="0"/>
              <a:t>What if we had 1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50416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text to speech, what if we could</a:t>
            </a:r>
            <a:r>
              <a:rPr lang="en-US" baseline="0" dirty="0"/>
              <a:t> just say “Speak” and it would speak text with the underlying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86836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Plugins for Xamarin are for! 1</a:t>
            </a:r>
            <a:r>
              <a:rPr lang="en-US" baseline="0" dirty="0"/>
              <a:t> API for all common APIs:</a:t>
            </a:r>
          </a:p>
          <a:p>
            <a:endParaRPr lang="en-US" baseline="0" dirty="0"/>
          </a:p>
          <a:p>
            <a:r>
              <a:rPr lang="en-US" baseline="0" dirty="0"/>
              <a:t>Camera</a:t>
            </a:r>
          </a:p>
          <a:p>
            <a:r>
              <a:rPr lang="en-US" baseline="0" dirty="0"/>
              <a:t>GPS</a:t>
            </a:r>
          </a:p>
          <a:p>
            <a:r>
              <a:rPr lang="en-US" baseline="0" dirty="0"/>
              <a:t>Settings</a:t>
            </a:r>
          </a:p>
          <a:p>
            <a:r>
              <a:rPr lang="en-US" baseline="0" dirty="0"/>
              <a:t>Notifications</a:t>
            </a:r>
          </a:p>
          <a:p>
            <a:r>
              <a:rPr lang="en-US" baseline="0" dirty="0"/>
              <a:t>Battery</a:t>
            </a:r>
          </a:p>
          <a:p>
            <a:r>
              <a:rPr lang="en-US" baseline="0" dirty="0"/>
              <a:t>And so much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63711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451660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7535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202916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37</a:t>
            </a:fld>
            <a:endParaRPr lang="en-US"/>
          </a:p>
        </p:txBody>
      </p:sp>
    </p:spTree>
    <p:extLst>
      <p:ext uri="{BB962C8B-B14F-4D97-AF65-F5344CB8AC3E}">
        <p14:creationId xmlns:p14="http://schemas.microsoft.com/office/powerpoint/2010/main" val="722545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Xamarin</a:t>
            </a:r>
            <a:r>
              <a:rPr lang="en-US" baseline="0" dirty="0"/>
              <a:t> Profiler enables developer to dive deep into their mobile apps to analyze and finely tune every last bit of performance. It has several key features.</a:t>
            </a:r>
          </a:p>
          <a:p>
            <a:endParaRPr lang="en-US" baseline="0" dirty="0"/>
          </a:p>
          <a:p>
            <a:r>
              <a:rPr lang="en-US" baseline="0" dirty="0"/>
              <a:t>Available for Xamarin Business Edition Subscribers</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177266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Instruments:</a:t>
            </a:r>
          </a:p>
          <a:p>
            <a:r>
              <a:rPr lang="en-US" dirty="0">
                <a:solidFill>
                  <a:schemeClr val="bg1">
                    <a:lumMod val="50000"/>
                  </a:schemeClr>
                </a:solidFill>
              </a:rPr>
              <a:t>Allocations</a:t>
            </a:r>
          </a:p>
          <a:p>
            <a:r>
              <a:rPr lang="en-US" dirty="0">
                <a:solidFill>
                  <a:schemeClr val="bg1">
                    <a:lumMod val="50000"/>
                  </a:schemeClr>
                </a:solidFill>
              </a:rPr>
              <a:t>Time Profiler</a:t>
            </a:r>
          </a:p>
          <a:p>
            <a:endParaRPr lang="en-US" dirty="0"/>
          </a:p>
          <a:p>
            <a:endParaRPr lang="en-US" dirty="0"/>
          </a:p>
          <a:p>
            <a:r>
              <a:rPr lang="en-US" dirty="0"/>
              <a:t>Call Tree:</a:t>
            </a:r>
          </a:p>
          <a:p>
            <a:r>
              <a:rPr lang="en-US" dirty="0">
                <a:solidFill>
                  <a:schemeClr val="bg1">
                    <a:lumMod val="50000"/>
                  </a:schemeClr>
                </a:solidFill>
              </a:rPr>
              <a:t>Browse functions easily</a:t>
            </a:r>
          </a:p>
          <a:p>
            <a:r>
              <a:rPr lang="en-US" dirty="0">
                <a:solidFill>
                  <a:schemeClr val="bg1">
                    <a:lumMod val="50000"/>
                  </a:schemeClr>
                </a:solidFill>
              </a:rPr>
              <a:t>Option to invert and separate by threads</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40</a:t>
            </a:fld>
            <a:endParaRPr lang="en-US"/>
          </a:p>
        </p:txBody>
      </p:sp>
    </p:spTree>
    <p:extLst>
      <p:ext uri="{BB962C8B-B14F-4D97-AF65-F5344CB8AC3E}">
        <p14:creationId xmlns:p14="http://schemas.microsoft.com/office/powerpoint/2010/main" val="57320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Sampling: </a:t>
            </a:r>
            <a:r>
              <a:rPr lang="en-US" dirty="0">
                <a:solidFill>
                  <a:schemeClr val="bg1">
                    <a:lumMod val="50000"/>
                  </a:schemeClr>
                </a:solidFill>
              </a:rPr>
              <a:t>See where your app is spending the most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Memory Snapshots: See how memory is used at different points in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41</a:t>
            </a:fld>
            <a:endParaRPr lang="en-US"/>
          </a:p>
        </p:txBody>
      </p:sp>
    </p:spTree>
    <p:extLst>
      <p:ext uri="{BB962C8B-B14F-4D97-AF65-F5344CB8AC3E}">
        <p14:creationId xmlns:p14="http://schemas.microsoft.com/office/powerpoint/2010/main" val="201756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42</a:t>
            </a:fld>
            <a:endParaRPr lang="en-US"/>
          </a:p>
        </p:txBody>
      </p:sp>
    </p:spTree>
    <p:extLst>
      <p:ext uri="{BB962C8B-B14F-4D97-AF65-F5344CB8AC3E}">
        <p14:creationId xmlns:p14="http://schemas.microsoft.com/office/powerpoint/2010/main" val="52401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6/12/17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5</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176246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6/12/17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6567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270187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6/12/17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2305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6/12/17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5045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2110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11</a:t>
            </a:fld>
            <a:endParaRPr lang="en-US"/>
          </a:p>
        </p:txBody>
      </p:sp>
    </p:spTree>
    <p:extLst>
      <p:ext uri="{BB962C8B-B14F-4D97-AF65-F5344CB8AC3E}">
        <p14:creationId xmlns:p14="http://schemas.microsoft.com/office/powerpoint/2010/main" val="977484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109" indent="0">
              <a:buNone/>
              <a:defRPr/>
            </a:lvl2pPr>
            <a:lvl3pPr marL="420181" indent="0">
              <a:buNone/>
              <a:defRPr sz="1765"/>
            </a:lvl3pPr>
            <a:lvl4pPr marL="588254" indent="0">
              <a:buNone/>
              <a:defRPr sz="1471"/>
            </a:lvl4pPr>
            <a:lvl5pPr marL="756326"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59584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81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859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617886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49227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1212348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theme" Target="../theme/theme10.xml"/><Relationship Id="rId13" Type="http://schemas.openxmlformats.org/officeDocument/2006/relationships/image" Target="../media/image1.jp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6.xml"/><Relationship Id="rId12" Type="http://schemas.openxmlformats.org/officeDocument/2006/relationships/slideLayout" Target="../slideLayouts/slideLayout137.xml"/><Relationship Id="rId13" Type="http://schemas.openxmlformats.org/officeDocument/2006/relationships/slideLayout" Target="../slideLayouts/slideLayout138.xml"/><Relationship Id="rId14" Type="http://schemas.openxmlformats.org/officeDocument/2006/relationships/slideLayout" Target="../slideLayouts/slideLayout139.xml"/><Relationship Id="rId15" Type="http://schemas.openxmlformats.org/officeDocument/2006/relationships/theme" Target="../theme/theme11.xml"/><Relationship Id="rId16" Type="http://schemas.openxmlformats.org/officeDocument/2006/relationships/image" Target="../media/image1.jpg"/><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slideLayout" Target="../slideLayouts/slideLayout133.xml"/><Relationship Id="rId9" Type="http://schemas.openxmlformats.org/officeDocument/2006/relationships/slideLayout" Target="../slideLayouts/slideLayout134.xml"/><Relationship Id="rId10"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theme" Target="../theme/theme12.xml"/><Relationship Id="rId13" Type="http://schemas.openxmlformats.org/officeDocument/2006/relationships/image" Target="../media/image1.jp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1.jp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1.jp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jp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theme" Target="../theme/theme6.xml"/><Relationship Id="rId13" Type="http://schemas.openxmlformats.org/officeDocument/2006/relationships/image" Target="../media/image1.jp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theme" Target="../theme/theme7.xml"/><Relationship Id="rId19" Type="http://schemas.openxmlformats.org/officeDocument/2006/relationships/image" Target="../media/image1.jpg"/><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slideLayout" Target="../slideLayouts/slideLayout101.xml"/><Relationship Id="rId13" Type="http://schemas.openxmlformats.org/officeDocument/2006/relationships/slideLayout" Target="../slideLayouts/slideLayout102.xml"/><Relationship Id="rId14" Type="http://schemas.openxmlformats.org/officeDocument/2006/relationships/slideLayout" Target="../slideLayouts/slideLayout103.xml"/><Relationship Id="rId15" Type="http://schemas.openxmlformats.org/officeDocument/2006/relationships/theme" Target="../theme/theme8.xml"/><Relationship Id="rId16" Type="http://schemas.openxmlformats.org/officeDocument/2006/relationships/image" Target="../media/image1.jp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theme" Target="../theme/theme9.xml"/><Relationship Id="rId13" Type="http://schemas.openxmlformats.org/officeDocument/2006/relationships/image" Target="../media/image1.jp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838" r:id="rId12"/>
    <p:sldLayoutId id="2147483839" r:id="rId13"/>
    <p:sldLayoutId id="2147483840" r:id="rId14"/>
    <p:sldLayoutId id="2147483841" r:id="rId15"/>
    <p:sldLayoutId id="2147483842" r:id="rId16"/>
    <p:sldLayoutId id="2147483843"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emf"/><Relationship Id="rId1" Type="http://schemas.openxmlformats.org/officeDocument/2006/relationships/slideLayout" Target="../slideLayouts/slideLayout8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 Id="rId3"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8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7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hyperlink" Target="http://windingroadway.blogspot.com/" TargetMode="External"/><Relationship Id="rId3" Type="http://schemas.openxmlformats.org/officeDocument/2006/relationships/hyperlink" Target="https://github.com/Bowman74/VSLiveGoMobi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8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1" Type="http://schemas.openxmlformats.org/officeDocument/2006/relationships/slideLayout" Target="../slideLayouts/slideLayout8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8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3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42.png"/><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4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3.xml"/><Relationship Id="rId3" Type="http://schemas.openxmlformats.org/officeDocument/2006/relationships/image" Target="../media/image45.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74.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74.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5" Type="http://schemas.openxmlformats.org/officeDocument/2006/relationships/image" Target="../media/image49.tiff"/><Relationship Id="rId1" Type="http://schemas.openxmlformats.org/officeDocument/2006/relationships/slideLayout" Target="../slideLayouts/slideLayout74.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8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7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image" Target="../media/image1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xml"/><Relationship Id="rId3"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smtClean="0">
                <a:solidFill>
                  <a:schemeClr val="bg1">
                    <a:lumMod val="85000"/>
                  </a:schemeClr>
                </a:solidFill>
                <a:latin typeface="Arial" charset="0"/>
                <a:cs typeface="+mn-cs"/>
              </a:rPr>
              <a:t>Kevin Ford</a:t>
            </a:r>
            <a:endParaRPr lang="en-US" sz="2800" b="1" dirty="0">
              <a:solidFill>
                <a:schemeClr val="bg1">
                  <a:lumMod val="85000"/>
                </a:schemeClr>
              </a:solidFill>
              <a:latin typeface="Arial" charset="0"/>
              <a:cs typeface="+mn-cs"/>
            </a:endParaRPr>
          </a:p>
          <a:p>
            <a:pPr algn="r">
              <a:defRPr/>
            </a:pPr>
            <a:r>
              <a:rPr lang="en-US" sz="2400" b="1" dirty="0" smtClean="0">
                <a:solidFill>
                  <a:schemeClr val="bg1">
                    <a:lumMod val="85000"/>
                  </a:schemeClr>
                </a:solidFill>
                <a:latin typeface="Arial" charset="0"/>
              </a:rPr>
              <a:t>Mobile Practice Lead</a:t>
            </a:r>
          </a:p>
          <a:p>
            <a:pPr algn="r">
              <a:defRPr/>
            </a:pPr>
            <a:r>
              <a:rPr lang="en-US" sz="2400" b="1" dirty="0" err="1" smtClean="0">
                <a:solidFill>
                  <a:schemeClr val="bg1">
                    <a:lumMod val="85000"/>
                  </a:schemeClr>
                </a:solidFill>
                <a:latin typeface="Arial" charset="0"/>
              </a:rPr>
              <a:t>Magenic</a:t>
            </a:r>
            <a:endParaRPr lang="en-US" sz="2400" b="1" dirty="0" smtClean="0">
              <a:solidFill>
                <a:schemeClr val="bg1">
                  <a:lumMod val="85000"/>
                </a:schemeClr>
              </a:solidFill>
              <a:latin typeface="Arial" charset="0"/>
            </a:endParaRPr>
          </a:p>
          <a:p>
            <a:pPr eaLnBrk="1" hangingPunct="1">
              <a:defRPr/>
            </a:pPr>
            <a:endParaRPr lang="en-US" b="1" dirty="0">
              <a:solidFill>
                <a:schemeClr val="bg1">
                  <a:lumMod val="85000"/>
                </a:schemeClr>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bg1">
                    <a:lumMod val="85000"/>
                  </a:schemeClr>
                </a:solidFill>
                <a:latin typeface="Arial" charset="0"/>
              </a:rPr>
              <a:t>Level: Introductory to Intermediate</a:t>
            </a: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rgbClr val="FFFF00"/>
                </a:solidFill>
                <a:effectLst/>
              </a:rPr>
              <a:t>Go Mobile With C#, Visual Studio, and </a:t>
            </a:r>
            <a:r>
              <a:rPr lang="en-US" sz="4400" b="1" dirty="0" err="1">
                <a:solidFill>
                  <a:srgbClr val="FFFF00"/>
                </a:solidFill>
                <a:effectLst/>
              </a:rPr>
              <a:t>Xamarin</a:t>
            </a:r>
            <a:endParaRPr lang="en-US" sz="4400" b="1" dirty="0" smtClean="0">
              <a:solidFill>
                <a:srgbClr val="FFFF00"/>
              </a:solidFill>
              <a:effectLst/>
            </a:endParaRPr>
          </a:p>
        </p:txBody>
      </p:sp>
    </p:spTree>
    <p:extLst>
      <p:ext uri="{BB962C8B-B14F-4D97-AF65-F5344CB8AC3E}">
        <p14:creationId xmlns:p14="http://schemas.microsoft.com/office/powerpoint/2010/main" val="40518872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482063" y="3433110"/>
            <a:ext cx="4033911" cy="988732"/>
          </a:xfrm>
        </p:spPr>
        <p:txBody>
          <a:bodyPr/>
          <a:lstStyle/>
          <a:p>
            <a:pPr lvl="1">
              <a:lnSpc>
                <a:spcPct val="110000"/>
              </a:lnSpc>
              <a:spcBef>
                <a:spcPts val="900"/>
              </a:spcBef>
            </a:pPr>
            <a:r>
              <a:rPr lang="en-US" sz="1765" dirty="0" err="1">
                <a:solidFill>
                  <a:srgbClr val="7E5DBE"/>
                </a:solidFill>
                <a:cs typeface="Segoe UI" panose="020B0502040204020203" pitchFamily="34" charset="0"/>
              </a:rPr>
              <a:t>Xamarin.iOS</a:t>
            </a:r>
            <a:r>
              <a:rPr lang="en-US" sz="1765" dirty="0">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4684054" y="3433110"/>
            <a:ext cx="4033911" cy="988732"/>
          </a:xfrm>
        </p:spPr>
        <p:txBody>
          <a:bodyPr/>
          <a:lstStyle/>
          <a:p>
            <a:pPr marL="169240" lvl="1" defTabSz="336006">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585942" y="1401029"/>
            <a:ext cx="7953349" cy="1930206"/>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3512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2"/>
          <p:cNvSpPr>
            <a:spLocks noGrp="1"/>
          </p:cNvSpPr>
          <p:nvPr>
            <p:ph type="title"/>
          </p:nvPr>
        </p:nvSpPr>
        <p:spPr>
          <a:xfrm>
            <a:off x="289875" y="190893"/>
            <a:ext cx="8568965" cy="405464"/>
          </a:xfrm>
        </p:spPr>
        <p:txBody>
          <a:bodyPr>
            <a:normAutofit fontScale="90000"/>
          </a:bodyPr>
          <a:lstStyle/>
          <a:p>
            <a:r>
              <a:rPr lang="en-US" dirty="0" smtClean="0"/>
              <a:t>Typical Project Structure</a:t>
            </a:r>
            <a:endParaRPr lang="en-US" dirty="0"/>
          </a:p>
        </p:txBody>
      </p:sp>
      <p:grpSp>
        <p:nvGrpSpPr>
          <p:cNvPr id="113" name="Group 112"/>
          <p:cNvGrpSpPr/>
          <p:nvPr/>
        </p:nvGrpSpPr>
        <p:grpSpPr>
          <a:xfrm>
            <a:off x="7020272" y="846196"/>
            <a:ext cx="1720851" cy="1316138"/>
            <a:chOff x="9086018" y="1298530"/>
            <a:chExt cx="2294468" cy="1754850"/>
          </a:xfrm>
        </p:grpSpPr>
        <p:sp>
          <p:nvSpPr>
            <p:cNvPr id="114" name="Rectangle 113"/>
            <p:cNvSpPr/>
            <p:nvPr/>
          </p:nvSpPr>
          <p:spPr>
            <a:xfrm>
              <a:off x="9086019" y="1298530"/>
              <a:ext cx="2294467"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Android Project</a:t>
              </a:r>
              <a:endParaRPr lang="en-US" b="1" dirty="0"/>
            </a:p>
          </p:txBody>
        </p:sp>
        <p:sp>
          <p:nvSpPr>
            <p:cNvPr id="115" name="Rectangle 114"/>
            <p:cNvSpPr/>
            <p:nvPr/>
          </p:nvSpPr>
          <p:spPr>
            <a:xfrm>
              <a:off x="9086018" y="1995276"/>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Activities / Fragments</a:t>
              </a:r>
            </a:p>
          </p:txBody>
        </p:sp>
        <p:sp>
          <p:nvSpPr>
            <p:cNvPr id="116" name="Rectangle 115"/>
            <p:cNvSpPr/>
            <p:nvPr/>
          </p:nvSpPr>
          <p:spPr>
            <a:xfrm>
              <a:off x="9086018" y="234604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Value Converters</a:t>
              </a:r>
            </a:p>
          </p:txBody>
        </p:sp>
        <p:sp>
          <p:nvSpPr>
            <p:cNvPr id="117" name="Rectangle 116"/>
            <p:cNvSpPr/>
            <p:nvPr/>
          </p:nvSpPr>
          <p:spPr>
            <a:xfrm>
              <a:off x="9086018" y="16479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Android XML</a:t>
              </a:r>
            </a:p>
          </p:txBody>
        </p:sp>
        <p:sp>
          <p:nvSpPr>
            <p:cNvPr id="118" name="Rectangle 117"/>
            <p:cNvSpPr/>
            <p:nvPr/>
          </p:nvSpPr>
          <p:spPr>
            <a:xfrm>
              <a:off x="9086018" y="269778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Services</a:t>
              </a:r>
            </a:p>
          </p:txBody>
        </p:sp>
      </p:grpSp>
      <p:grpSp>
        <p:nvGrpSpPr>
          <p:cNvPr id="127" name="Group 126"/>
          <p:cNvGrpSpPr/>
          <p:nvPr/>
        </p:nvGrpSpPr>
        <p:grpSpPr>
          <a:xfrm>
            <a:off x="3252931" y="2848897"/>
            <a:ext cx="1720850" cy="1068466"/>
            <a:chOff x="4447142" y="3396250"/>
            <a:chExt cx="2294466" cy="1424621"/>
          </a:xfrm>
        </p:grpSpPr>
        <p:sp>
          <p:nvSpPr>
            <p:cNvPr id="128" name="Rectangle 127"/>
            <p:cNvSpPr/>
            <p:nvPr/>
          </p:nvSpPr>
          <p:spPr>
            <a:xfrm>
              <a:off x="4447142" y="446527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Validation logic</a:t>
              </a:r>
            </a:p>
          </p:txBody>
        </p:sp>
        <p:sp>
          <p:nvSpPr>
            <p:cNvPr id="129" name="Rectangle 128"/>
            <p:cNvSpPr/>
            <p:nvPr/>
          </p:nvSpPr>
          <p:spPr>
            <a:xfrm>
              <a:off x="4447142" y="33962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Models</a:t>
              </a:r>
            </a:p>
          </p:txBody>
        </p:sp>
        <p:sp>
          <p:nvSpPr>
            <p:cNvPr id="130" name="Rectangle 129"/>
            <p:cNvSpPr/>
            <p:nvPr/>
          </p:nvSpPr>
          <p:spPr>
            <a:xfrm>
              <a:off x="4447142" y="375185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Common Interfaces</a:t>
              </a:r>
            </a:p>
          </p:txBody>
        </p:sp>
        <p:sp>
          <p:nvSpPr>
            <p:cNvPr id="131" name="Rectangle 130"/>
            <p:cNvSpPr/>
            <p:nvPr/>
          </p:nvSpPr>
          <p:spPr>
            <a:xfrm>
              <a:off x="4447142" y="41074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Authorization logic</a:t>
              </a:r>
            </a:p>
          </p:txBody>
        </p:sp>
      </p:grpSp>
      <p:grpSp>
        <p:nvGrpSpPr>
          <p:cNvPr id="132" name="Group 131"/>
          <p:cNvGrpSpPr/>
          <p:nvPr/>
        </p:nvGrpSpPr>
        <p:grpSpPr>
          <a:xfrm>
            <a:off x="3252931" y="1782097"/>
            <a:ext cx="1720851" cy="1066800"/>
            <a:chOff x="4447141" y="1973850"/>
            <a:chExt cx="2294468" cy="1422400"/>
          </a:xfrm>
        </p:grpSpPr>
        <p:sp>
          <p:nvSpPr>
            <p:cNvPr id="133" name="Rectangle 132"/>
            <p:cNvSpPr/>
            <p:nvPr/>
          </p:nvSpPr>
          <p:spPr>
            <a:xfrm>
              <a:off x="4447142" y="1973850"/>
              <a:ext cx="2294467"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Core PCL</a:t>
              </a:r>
              <a:endParaRPr lang="en-US" b="1" dirty="0"/>
            </a:p>
          </p:txBody>
        </p:sp>
        <p:sp>
          <p:nvSpPr>
            <p:cNvPr id="134" name="Rectangle 133"/>
            <p:cNvSpPr/>
            <p:nvPr/>
          </p:nvSpPr>
          <p:spPr>
            <a:xfrm>
              <a:off x="4447143" y="23294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 Models</a:t>
              </a:r>
            </a:p>
          </p:txBody>
        </p:sp>
        <p:sp>
          <p:nvSpPr>
            <p:cNvPr id="135" name="Rectangle 134"/>
            <p:cNvSpPr/>
            <p:nvPr/>
          </p:nvSpPr>
          <p:spPr>
            <a:xfrm>
              <a:off x="4447142" y="26850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 Access Services</a:t>
              </a:r>
            </a:p>
          </p:txBody>
        </p:sp>
        <p:sp>
          <p:nvSpPr>
            <p:cNvPr id="136" name="Rectangle 135"/>
            <p:cNvSpPr/>
            <p:nvPr/>
          </p:nvSpPr>
          <p:spPr>
            <a:xfrm>
              <a:off x="4447141" y="304065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Shared Value Converters</a:t>
              </a:r>
            </a:p>
          </p:txBody>
        </p:sp>
      </p:grpSp>
      <p:grpSp>
        <p:nvGrpSpPr>
          <p:cNvPr id="137" name="Group 136"/>
          <p:cNvGrpSpPr/>
          <p:nvPr/>
        </p:nvGrpSpPr>
        <p:grpSpPr>
          <a:xfrm>
            <a:off x="543221" y="1798528"/>
            <a:ext cx="1720851" cy="1327433"/>
            <a:chOff x="837768" y="1973850"/>
            <a:chExt cx="2294468" cy="1769911"/>
          </a:xfrm>
        </p:grpSpPr>
        <p:sp>
          <p:nvSpPr>
            <p:cNvPr id="138" name="Rectangle 137"/>
            <p:cNvSpPr/>
            <p:nvPr/>
          </p:nvSpPr>
          <p:spPr>
            <a:xfrm>
              <a:off x="837769" y="1973850"/>
              <a:ext cx="2294467"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Common PCL</a:t>
              </a:r>
              <a:endParaRPr lang="en-US" b="1" dirty="0"/>
            </a:p>
          </p:txBody>
        </p:sp>
        <p:sp>
          <p:nvSpPr>
            <p:cNvPr id="139" name="Rectangle 138"/>
            <p:cNvSpPr/>
            <p:nvPr/>
          </p:nvSpPr>
          <p:spPr>
            <a:xfrm>
              <a:off x="837768" y="338816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Validation logic</a:t>
              </a:r>
            </a:p>
          </p:txBody>
        </p:sp>
        <p:sp>
          <p:nvSpPr>
            <p:cNvPr id="140" name="Rectangle 139"/>
            <p:cNvSpPr/>
            <p:nvPr/>
          </p:nvSpPr>
          <p:spPr>
            <a:xfrm>
              <a:off x="837768" y="231914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Models</a:t>
              </a:r>
            </a:p>
          </p:txBody>
        </p:sp>
        <p:sp>
          <p:nvSpPr>
            <p:cNvPr id="141" name="Rectangle 140"/>
            <p:cNvSpPr/>
            <p:nvPr/>
          </p:nvSpPr>
          <p:spPr>
            <a:xfrm>
              <a:off x="837768" y="267474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Common Interfaces</a:t>
              </a:r>
            </a:p>
          </p:txBody>
        </p:sp>
        <p:sp>
          <p:nvSpPr>
            <p:cNvPr id="142" name="Rectangle 141"/>
            <p:cNvSpPr/>
            <p:nvPr/>
          </p:nvSpPr>
          <p:spPr>
            <a:xfrm>
              <a:off x="837768" y="3030340"/>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Authorization logic</a:t>
              </a:r>
            </a:p>
          </p:txBody>
        </p:sp>
      </p:grpSp>
      <p:cxnSp>
        <p:nvCxnSpPr>
          <p:cNvPr id="143" name="Straight Arrow Connector 142"/>
          <p:cNvCxnSpPr/>
          <p:nvPr/>
        </p:nvCxnSpPr>
        <p:spPr>
          <a:xfrm flipH="1">
            <a:off x="2241020" y="1936897"/>
            <a:ext cx="988861" cy="8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395534" y="1332341"/>
            <a:ext cx="2016224" cy="343849"/>
          </a:xfrm>
          <a:prstGeom prst="rect">
            <a:avLst/>
          </a:prstGeom>
          <a:solidFill>
            <a:srgbClr val="00A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Shared with server</a:t>
            </a:r>
            <a:endParaRPr lang="en-US" dirty="0"/>
          </a:p>
        </p:txBody>
      </p:sp>
      <p:grpSp>
        <p:nvGrpSpPr>
          <p:cNvPr id="38" name="Group 37"/>
          <p:cNvGrpSpPr/>
          <p:nvPr/>
        </p:nvGrpSpPr>
        <p:grpSpPr>
          <a:xfrm>
            <a:off x="7020272" y="3158564"/>
            <a:ext cx="1720850" cy="1313405"/>
            <a:chOff x="9086018" y="3603064"/>
            <a:chExt cx="2294467" cy="1751207"/>
          </a:xfrm>
        </p:grpSpPr>
        <p:sp>
          <p:nvSpPr>
            <p:cNvPr id="39" name="Rectangle 38"/>
            <p:cNvSpPr/>
            <p:nvPr/>
          </p:nvSpPr>
          <p:spPr>
            <a:xfrm>
              <a:off x="9086018" y="3603064"/>
              <a:ext cx="2294467"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iOS Project</a:t>
              </a:r>
              <a:endParaRPr lang="en-US" b="1" dirty="0"/>
            </a:p>
          </p:txBody>
        </p:sp>
        <p:sp>
          <p:nvSpPr>
            <p:cNvPr id="40" name="Rectangle 39"/>
            <p:cNvSpPr/>
            <p:nvPr/>
          </p:nvSpPr>
          <p:spPr>
            <a:xfrm>
              <a:off x="9086019" y="3946325"/>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Xibs</a:t>
              </a:r>
              <a:r>
                <a:rPr lang="en-US" sz="1050" dirty="0"/>
                <a:t> / Storyboards / Views</a:t>
              </a:r>
            </a:p>
          </p:txBody>
        </p:sp>
        <p:sp>
          <p:nvSpPr>
            <p:cNvPr id="41" name="Rectangle 40"/>
            <p:cNvSpPr/>
            <p:nvPr/>
          </p:nvSpPr>
          <p:spPr>
            <a:xfrm>
              <a:off x="9086019" y="4301925"/>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 Controllers</a:t>
              </a:r>
            </a:p>
          </p:txBody>
        </p:sp>
        <p:sp>
          <p:nvSpPr>
            <p:cNvPr id="42" name="Rectangle 41"/>
            <p:cNvSpPr/>
            <p:nvPr/>
          </p:nvSpPr>
          <p:spPr>
            <a:xfrm>
              <a:off x="9086018" y="464307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Value Converters</a:t>
              </a:r>
            </a:p>
          </p:txBody>
        </p:sp>
        <p:sp>
          <p:nvSpPr>
            <p:cNvPr id="43" name="Rectangle 42"/>
            <p:cNvSpPr/>
            <p:nvPr/>
          </p:nvSpPr>
          <p:spPr>
            <a:xfrm>
              <a:off x="9086018" y="499867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Services</a:t>
              </a:r>
            </a:p>
          </p:txBody>
        </p:sp>
      </p:grpSp>
      <p:grpSp>
        <p:nvGrpSpPr>
          <p:cNvPr id="44" name="Group 43"/>
          <p:cNvGrpSpPr/>
          <p:nvPr/>
        </p:nvGrpSpPr>
        <p:grpSpPr>
          <a:xfrm>
            <a:off x="5136600" y="2008230"/>
            <a:ext cx="1720850" cy="1313405"/>
            <a:chOff x="9086018" y="3603064"/>
            <a:chExt cx="2294467" cy="1751207"/>
          </a:xfrm>
        </p:grpSpPr>
        <p:sp>
          <p:nvSpPr>
            <p:cNvPr id="45" name="Rectangle 44"/>
            <p:cNvSpPr/>
            <p:nvPr/>
          </p:nvSpPr>
          <p:spPr>
            <a:xfrm>
              <a:off x="9086018" y="3603064"/>
              <a:ext cx="2294467"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UWP Project</a:t>
              </a:r>
              <a:endParaRPr lang="en-US" b="1" dirty="0"/>
            </a:p>
          </p:txBody>
        </p:sp>
        <p:sp>
          <p:nvSpPr>
            <p:cNvPr id="46" name="Rectangle 45"/>
            <p:cNvSpPr/>
            <p:nvPr/>
          </p:nvSpPr>
          <p:spPr>
            <a:xfrm>
              <a:off x="9086019" y="3946325"/>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XAML</a:t>
              </a:r>
              <a:endParaRPr lang="en-US" sz="1050" dirty="0"/>
            </a:p>
          </p:txBody>
        </p:sp>
        <p:sp>
          <p:nvSpPr>
            <p:cNvPr id="47" name="Rectangle 46"/>
            <p:cNvSpPr/>
            <p:nvPr/>
          </p:nvSpPr>
          <p:spPr>
            <a:xfrm>
              <a:off x="9086019" y="4301925"/>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XAML Code Behind</a:t>
              </a:r>
              <a:endParaRPr lang="en-US" sz="1050" dirty="0"/>
            </a:p>
          </p:txBody>
        </p:sp>
        <p:sp>
          <p:nvSpPr>
            <p:cNvPr id="48" name="Rectangle 47"/>
            <p:cNvSpPr/>
            <p:nvPr/>
          </p:nvSpPr>
          <p:spPr>
            <a:xfrm>
              <a:off x="9086018" y="464307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Value Converters</a:t>
              </a:r>
            </a:p>
          </p:txBody>
        </p:sp>
        <p:sp>
          <p:nvSpPr>
            <p:cNvPr id="49" name="Rectangle 48"/>
            <p:cNvSpPr/>
            <p:nvPr/>
          </p:nvSpPr>
          <p:spPr>
            <a:xfrm>
              <a:off x="9086018" y="4998671"/>
              <a:ext cx="2294466"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Platform Services</a:t>
              </a:r>
            </a:p>
          </p:txBody>
        </p:sp>
      </p:grpSp>
      <p:cxnSp>
        <p:nvCxnSpPr>
          <p:cNvPr id="5" name="Elbow Connector 4"/>
          <p:cNvCxnSpPr>
            <a:stCxn id="117" idx="1"/>
            <a:endCxn id="133" idx="0"/>
          </p:cNvCxnSpPr>
          <p:nvPr/>
        </p:nvCxnSpPr>
        <p:spPr>
          <a:xfrm rot="10800000" flipV="1">
            <a:off x="4113358" y="1241611"/>
            <a:ext cx="2906915" cy="5404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43" idx="1"/>
            <a:endCxn id="128" idx="2"/>
          </p:cNvCxnSpPr>
          <p:nvPr/>
        </p:nvCxnSpPr>
        <p:spPr>
          <a:xfrm rot="10800000">
            <a:off x="4113356" y="3917363"/>
            <a:ext cx="2906916" cy="4212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7" idx="1"/>
            <a:endCxn id="136" idx="3"/>
          </p:cNvCxnSpPr>
          <p:nvPr/>
        </p:nvCxnSpPr>
        <p:spPr>
          <a:xfrm flipH="1">
            <a:off x="4973781" y="2665726"/>
            <a:ext cx="162820" cy="4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3" idx="2"/>
            <a:endCxn id="139" idx="2"/>
          </p:cNvCxnSpPr>
          <p:nvPr/>
        </p:nvCxnSpPr>
        <p:spPr>
          <a:xfrm rot="5400000" flipH="1">
            <a:off x="3969168" y="560440"/>
            <a:ext cx="1346008" cy="6477051"/>
          </a:xfrm>
          <a:prstGeom prst="bentConnector3">
            <a:avLst>
              <a:gd name="adj1" fmla="val -16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14" idx="1"/>
            <a:endCxn id="138" idx="0"/>
          </p:cNvCxnSpPr>
          <p:nvPr/>
        </p:nvCxnSpPr>
        <p:spPr>
          <a:xfrm rot="10800000" flipV="1">
            <a:off x="1403647" y="979546"/>
            <a:ext cx="5616626" cy="818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p:cNvCxnSpPr>
            <a:stCxn id="49" idx="2"/>
            <a:endCxn id="139" idx="1"/>
          </p:cNvCxnSpPr>
          <p:nvPr/>
        </p:nvCxnSpPr>
        <p:spPr>
          <a:xfrm rot="5400000" flipH="1">
            <a:off x="3105611" y="430221"/>
            <a:ext cx="329024" cy="5453804"/>
          </a:xfrm>
          <a:prstGeom prst="bentConnector4">
            <a:avLst>
              <a:gd name="adj1" fmla="val -255806"/>
              <a:gd name="adj2" fmla="val 1041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43" idx="1"/>
            <a:endCxn id="136" idx="2"/>
          </p:cNvCxnSpPr>
          <p:nvPr/>
        </p:nvCxnSpPr>
        <p:spPr>
          <a:xfrm rot="10800000">
            <a:off x="4113356" y="2848897"/>
            <a:ext cx="2906916" cy="1489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6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267304" y="3963076"/>
            <a:ext cx="6611133" cy="711320"/>
          </a:xfrm>
        </p:spPr>
        <p:txBody>
          <a:bodyPr/>
          <a:lstStyle/>
          <a:p>
            <a:pPr algn="ctr">
              <a:spcAft>
                <a:spcPts val="441"/>
              </a:spcAft>
            </a:pPr>
            <a:r>
              <a:rPr lang="en-US" sz="2059" dirty="0">
                <a:gradFill>
                  <a:gsLst>
                    <a:gs pos="2917">
                      <a:schemeClr val="tx1"/>
                    </a:gs>
                    <a:gs pos="30000">
                      <a:schemeClr val="tx1"/>
                    </a:gs>
                  </a:gsLst>
                  <a:lin ang="5400000" scaled="0"/>
                </a:gradFill>
              </a:rPr>
              <a:t>Build native UIs for </a:t>
            </a:r>
            <a:r>
              <a:rPr lang="en-US" sz="2059" dirty="0" err="1">
                <a:gradFill>
                  <a:gsLst>
                    <a:gs pos="2917">
                      <a:schemeClr val="tx1"/>
                    </a:gs>
                    <a:gs pos="30000">
                      <a:schemeClr val="tx1"/>
                    </a:gs>
                  </a:gsLst>
                  <a:lin ang="5400000" scaled="0"/>
                </a:gradFill>
              </a:rPr>
              <a:t>iOS</a:t>
            </a:r>
            <a:r>
              <a:rPr lang="en-US" sz="2059"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01930" y="274662"/>
            <a:ext cx="8741880" cy="674653"/>
          </a:xfrm>
        </p:spPr>
        <p:txBody>
          <a:bodyPr>
            <a:normAutofit fontScale="90000"/>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267304" y="1105878"/>
            <a:ext cx="6462433" cy="2700635"/>
          </a:xfrm>
          <a:prstGeom prst="rect">
            <a:avLst/>
          </a:prstGeom>
        </p:spPr>
      </p:pic>
    </p:spTree>
    <p:extLst>
      <p:ext uri="{BB962C8B-B14F-4D97-AF65-F5344CB8AC3E}">
        <p14:creationId xmlns:p14="http://schemas.microsoft.com/office/powerpoint/2010/main" val="140308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a:solidFill>
                  <a:schemeClr val="tx1"/>
                </a:solidFill>
              </a:rPr>
              <a:t>Traditional Xamarin Approach</a:t>
            </a:r>
          </a:p>
        </p:txBody>
      </p:sp>
      <p:sp>
        <p:nvSpPr>
          <p:cNvPr id="4" name="Text Placeholder 3"/>
          <p:cNvSpPr>
            <a:spLocks noGrp="1"/>
          </p:cNvSpPr>
          <p:nvPr>
            <p:ph type="body" sz="quarter" idx="11"/>
          </p:nvPr>
        </p:nvSpPr>
        <p:spPr>
          <a:xfrm>
            <a:off x="4911661" y="3875904"/>
            <a:ext cx="3370931" cy="680827"/>
          </a:xfrm>
        </p:spPr>
        <p:txBody>
          <a:bodyPr/>
          <a:lstStyle/>
          <a:p>
            <a:pPr algn="ctr">
              <a:lnSpc>
                <a:spcPct val="100000"/>
              </a:lnSpc>
            </a:pPr>
            <a:r>
              <a:rPr lang="en-US" sz="1912" dirty="0">
                <a:solidFill>
                  <a:schemeClr val="tx1"/>
                </a:solidFill>
              </a:rPr>
              <a:t>With </a:t>
            </a:r>
            <a:r>
              <a:rPr lang="en-US" sz="1912" dirty="0" err="1">
                <a:solidFill>
                  <a:schemeClr val="tx1"/>
                </a:solidFill>
              </a:rPr>
              <a:t>Xamarin.Forms</a:t>
            </a:r>
            <a:r>
              <a:rPr lang="en-US" sz="1912" dirty="0">
                <a:solidFill>
                  <a:schemeClr val="tx1"/>
                </a:solidFill>
              </a:rPr>
              <a:t>:</a:t>
            </a:r>
            <a:br>
              <a:rPr lang="en-US" sz="1912" dirty="0">
                <a:solidFill>
                  <a:schemeClr val="tx1"/>
                </a:solidFill>
              </a:rPr>
            </a:br>
            <a:r>
              <a:rPr lang="en-US" sz="1912" dirty="0">
                <a:solidFill>
                  <a:schemeClr val="tx1"/>
                </a:solidFill>
              </a:rPr>
              <a:t>More code-sharing, all native</a:t>
            </a: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396705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1722" y="-98778"/>
            <a:ext cx="9334500" cy="1368778"/>
          </a:xfrm>
          <a:prstGeom prst="rect">
            <a:avLst/>
          </a:prstGeom>
          <a:solidFill>
            <a:srgbClr val="15304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FFFFF"/>
              </a:solidFill>
            </a:endParaRPr>
          </a:p>
        </p:txBody>
      </p:sp>
      <p:sp>
        <p:nvSpPr>
          <p:cNvPr id="3" name="TextBox 2"/>
          <p:cNvSpPr txBox="1"/>
          <p:nvPr/>
        </p:nvSpPr>
        <p:spPr>
          <a:xfrm>
            <a:off x="269394" y="146242"/>
            <a:ext cx="3948546" cy="701731"/>
          </a:xfrm>
          <a:prstGeom prst="rect">
            <a:avLst/>
          </a:prstGeom>
          <a:noFill/>
        </p:spPr>
        <p:txBody>
          <a:bodyPr wrap="square" rtlCol="0">
            <a:spAutoFit/>
          </a:bodyPr>
          <a:lstStyle/>
          <a:p>
            <a:pPr>
              <a:lnSpc>
                <a:spcPct val="90000"/>
              </a:lnSpc>
            </a:pPr>
            <a:r>
              <a:rPr lang="en-US" sz="2200" dirty="0">
                <a:solidFill>
                  <a:srgbClr val="FFFFFF"/>
                </a:solidFill>
                <a:latin typeface="Segoe UI"/>
                <a:cs typeface="Segoe UI"/>
              </a:rPr>
              <a:t>Which </a:t>
            </a:r>
            <a:r>
              <a:rPr lang="en-US" sz="2200" b="1" dirty="0">
                <a:solidFill>
                  <a:srgbClr val="FFFFFF"/>
                </a:solidFill>
                <a:latin typeface="Segoe UI"/>
                <a:cs typeface="Segoe UI"/>
              </a:rPr>
              <a:t>Xamarin approach</a:t>
            </a:r>
            <a:r>
              <a:rPr lang="en-US" sz="2200" dirty="0">
                <a:solidFill>
                  <a:srgbClr val="FFFFFF"/>
                </a:solidFill>
                <a:latin typeface="Segoe UI"/>
                <a:cs typeface="Segoe UI"/>
              </a:rPr>
              <a:t> is best for your app?</a:t>
            </a:r>
          </a:p>
        </p:txBody>
      </p:sp>
      <p:sp>
        <p:nvSpPr>
          <p:cNvPr id="15" name="TextBox 14"/>
          <p:cNvSpPr txBox="1"/>
          <p:nvPr/>
        </p:nvSpPr>
        <p:spPr>
          <a:xfrm>
            <a:off x="323274" y="2293700"/>
            <a:ext cx="2332183" cy="292388"/>
          </a:xfrm>
          <a:prstGeom prst="rect">
            <a:avLst/>
          </a:prstGeom>
          <a:noFill/>
        </p:spPr>
        <p:txBody>
          <a:bodyPr wrap="square" rtlCol="0">
            <a:spAutoFit/>
          </a:bodyPr>
          <a:lstStyle/>
          <a:p>
            <a:r>
              <a:rPr lang="en-US" sz="1300" b="1" dirty="0" err="1">
                <a:solidFill>
                  <a:srgbClr val="152F4E"/>
                </a:solidFill>
                <a:latin typeface="Segoe UI"/>
                <a:cs typeface="Segoe UI"/>
              </a:rPr>
              <a:t>Xamarin.Forms</a:t>
            </a:r>
            <a:r>
              <a:rPr lang="en-US" sz="1300" b="1" dirty="0">
                <a:solidFill>
                  <a:srgbClr val="152F4E"/>
                </a:solidFill>
                <a:latin typeface="Segoe UI"/>
                <a:cs typeface="Segoe UI"/>
              </a:rPr>
              <a:t> </a:t>
            </a:r>
            <a:r>
              <a:rPr lang="en-US" sz="1300" dirty="0">
                <a:solidFill>
                  <a:srgbClr val="152F4E"/>
                </a:solidFill>
                <a:latin typeface="Segoe UI"/>
                <a:cs typeface="Segoe UI"/>
              </a:rPr>
              <a:t>is best for:</a:t>
            </a:r>
          </a:p>
        </p:txBody>
      </p:sp>
      <p:sp>
        <p:nvSpPr>
          <p:cNvPr id="16" name="TextBox 15"/>
          <p:cNvSpPr txBox="1"/>
          <p:nvPr/>
        </p:nvSpPr>
        <p:spPr>
          <a:xfrm>
            <a:off x="5003030" y="2262912"/>
            <a:ext cx="3902365" cy="332399"/>
          </a:xfrm>
          <a:prstGeom prst="rect">
            <a:avLst/>
          </a:prstGeom>
          <a:noFill/>
        </p:spPr>
        <p:txBody>
          <a:bodyPr wrap="square" rtlCol="0">
            <a:spAutoFit/>
          </a:bodyPr>
          <a:lstStyle/>
          <a:p>
            <a:pPr>
              <a:lnSpc>
                <a:spcPct val="120000"/>
              </a:lnSpc>
            </a:pPr>
            <a:r>
              <a:rPr lang="en-US" sz="1300" b="1" dirty="0" err="1">
                <a:solidFill>
                  <a:srgbClr val="152F4E"/>
                </a:solidFill>
                <a:latin typeface="Segoe UI"/>
                <a:cs typeface="Segoe UI"/>
              </a:rPr>
              <a:t>Xamarin.iOS</a:t>
            </a:r>
            <a:r>
              <a:rPr lang="en-US" sz="1300" b="1" dirty="0">
                <a:solidFill>
                  <a:srgbClr val="152F4E"/>
                </a:solidFill>
                <a:latin typeface="Segoe UI"/>
                <a:cs typeface="Segoe UI"/>
              </a:rPr>
              <a:t> / </a:t>
            </a:r>
            <a:r>
              <a:rPr lang="en-US" sz="1300" b="1" dirty="0" err="1">
                <a:solidFill>
                  <a:srgbClr val="152F4E"/>
                </a:solidFill>
                <a:latin typeface="Segoe UI"/>
                <a:cs typeface="Segoe UI"/>
              </a:rPr>
              <a:t>Xamarin.Android</a:t>
            </a:r>
            <a:r>
              <a:rPr lang="en-US" sz="1300" b="1" dirty="0">
                <a:solidFill>
                  <a:srgbClr val="152F4E"/>
                </a:solidFill>
                <a:latin typeface="Segoe UI"/>
                <a:cs typeface="Segoe UI"/>
              </a:rPr>
              <a:t> </a:t>
            </a:r>
            <a:r>
              <a:rPr lang="en-US" sz="1300" dirty="0">
                <a:solidFill>
                  <a:srgbClr val="152F4E"/>
                </a:solidFill>
                <a:latin typeface="Segoe UI"/>
                <a:cs typeface="Segoe UI"/>
              </a:rPr>
              <a:t>is best for:</a:t>
            </a:r>
          </a:p>
        </p:txBody>
      </p:sp>
      <p:sp>
        <p:nvSpPr>
          <p:cNvPr id="17" name="TextBox 16"/>
          <p:cNvSpPr txBox="1"/>
          <p:nvPr/>
        </p:nvSpPr>
        <p:spPr>
          <a:xfrm>
            <a:off x="492608" y="2801698"/>
            <a:ext cx="3394362" cy="2123658"/>
          </a:xfrm>
          <a:prstGeom prst="rect">
            <a:avLst/>
          </a:prstGeom>
          <a:noFill/>
        </p:spPr>
        <p:txBody>
          <a:bodyPr wrap="square" rtlCol="0">
            <a:spAutoFit/>
          </a:bodyPr>
          <a:lstStyle/>
          <a:p>
            <a:pPr marL="171446" indent="-171446">
              <a:buFont typeface="Arial"/>
              <a:buChar char="•"/>
            </a:pPr>
            <a:r>
              <a:rPr lang="en-US" sz="1200" dirty="0">
                <a:solidFill>
                  <a:srgbClr val="152F4E"/>
                </a:solidFill>
                <a:latin typeface="Segoe UI Semibold"/>
                <a:cs typeface="Segoe UI Semibold"/>
              </a:rPr>
              <a:t>Data entry apps</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Prototypes and proofs-of-concept</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that require little platform-specific functionality</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where code sharing is more important than custom UI</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endParaRPr lang="en-US" sz="1200" dirty="0">
              <a:solidFill>
                <a:srgbClr val="152F4E"/>
              </a:solidFill>
              <a:latin typeface="Segoe UI Semibold"/>
              <a:cs typeface="Segoe UI Semibold"/>
            </a:endParaRPr>
          </a:p>
        </p:txBody>
      </p:sp>
      <p:cxnSp>
        <p:nvCxnSpPr>
          <p:cNvPr id="31" name="Straight Connector 30"/>
          <p:cNvCxnSpPr/>
          <p:nvPr/>
        </p:nvCxnSpPr>
        <p:spPr>
          <a:xfrm>
            <a:off x="400242" y="2717031"/>
            <a:ext cx="0" cy="2024303"/>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60075" y="4603429"/>
            <a:ext cx="2332183" cy="261610"/>
          </a:xfrm>
          <a:prstGeom prst="rect">
            <a:avLst/>
          </a:prstGeom>
          <a:noFill/>
        </p:spPr>
        <p:txBody>
          <a:bodyPr wrap="square" rtlCol="0">
            <a:spAutoFit/>
          </a:bodyPr>
          <a:lstStyle/>
          <a:p>
            <a:r>
              <a:rPr lang="en-US" sz="1100" b="1" dirty="0">
                <a:solidFill>
                  <a:srgbClr val="3498DB"/>
                </a:solidFill>
                <a:latin typeface="Segoe UI"/>
                <a:cs typeface="Segoe UI"/>
              </a:rPr>
              <a:t>Learn more: </a:t>
            </a:r>
            <a:r>
              <a:rPr lang="en-US" sz="1100" dirty="0" err="1">
                <a:solidFill>
                  <a:srgbClr val="3498DB"/>
                </a:solidFill>
                <a:latin typeface="Segoe UI"/>
                <a:cs typeface="Segoe UI"/>
              </a:rPr>
              <a:t>xamarin.com</a:t>
            </a:r>
            <a:r>
              <a:rPr lang="en-US" sz="1100" dirty="0">
                <a:solidFill>
                  <a:srgbClr val="3498DB"/>
                </a:solidFill>
                <a:latin typeface="Segoe UI"/>
                <a:cs typeface="Segoe UI"/>
              </a:rPr>
              <a:t>/forms</a:t>
            </a:r>
          </a:p>
        </p:txBody>
      </p:sp>
      <p:sp>
        <p:nvSpPr>
          <p:cNvPr id="34" name="TextBox 33"/>
          <p:cNvSpPr txBox="1"/>
          <p:nvPr/>
        </p:nvSpPr>
        <p:spPr>
          <a:xfrm>
            <a:off x="5464848" y="4550192"/>
            <a:ext cx="2563093" cy="261610"/>
          </a:xfrm>
          <a:prstGeom prst="rect">
            <a:avLst/>
          </a:prstGeom>
          <a:noFill/>
        </p:spPr>
        <p:txBody>
          <a:bodyPr wrap="square" rtlCol="0">
            <a:spAutoFit/>
          </a:bodyPr>
          <a:lstStyle/>
          <a:p>
            <a:r>
              <a:rPr lang="en-US" sz="1100" b="1" dirty="0">
                <a:solidFill>
                  <a:srgbClr val="3498DB"/>
                </a:solidFill>
                <a:latin typeface="Segoe UI"/>
                <a:cs typeface="Segoe UI"/>
              </a:rPr>
              <a:t>Learn more: </a:t>
            </a:r>
            <a:r>
              <a:rPr lang="en-US" sz="1100" dirty="0" err="1">
                <a:solidFill>
                  <a:srgbClr val="3498DB"/>
                </a:solidFill>
                <a:latin typeface="Segoe UI"/>
                <a:cs typeface="Segoe UI"/>
              </a:rPr>
              <a:t>xamarin.com</a:t>
            </a:r>
            <a:r>
              <a:rPr lang="en-US" sz="1100" dirty="0">
                <a:solidFill>
                  <a:srgbClr val="3498DB"/>
                </a:solidFill>
                <a:latin typeface="Segoe UI"/>
                <a:cs typeface="Segoe UI"/>
              </a:rPr>
              <a:t>/platform</a:t>
            </a:r>
          </a:p>
        </p:txBody>
      </p:sp>
      <p:sp>
        <p:nvSpPr>
          <p:cNvPr id="36" name="TextBox 35"/>
          <p:cNvSpPr txBox="1"/>
          <p:nvPr/>
        </p:nvSpPr>
        <p:spPr>
          <a:xfrm>
            <a:off x="5203152" y="2801698"/>
            <a:ext cx="3471334" cy="1938992"/>
          </a:xfrm>
          <a:prstGeom prst="rect">
            <a:avLst/>
          </a:prstGeom>
          <a:noFill/>
        </p:spPr>
        <p:txBody>
          <a:bodyPr wrap="square" rtlCol="0">
            <a:spAutoFit/>
          </a:bodyPr>
          <a:lstStyle/>
          <a:p>
            <a:pPr marL="171446" indent="-171446">
              <a:buFont typeface="Arial"/>
              <a:buChar char="•"/>
            </a:pPr>
            <a:r>
              <a:rPr lang="en-US" sz="1200" dirty="0">
                <a:solidFill>
                  <a:srgbClr val="152F4E"/>
                </a:solidFill>
                <a:latin typeface="Segoe UI Semibold"/>
                <a:cs typeface="Segoe UI Semibold"/>
              </a:rPr>
              <a:t>Apps that require specialized interaction</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with highly polished design</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that use many platform-specific APIs</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r>
              <a:rPr lang="en-US" sz="1200" dirty="0">
                <a:solidFill>
                  <a:srgbClr val="152F4E"/>
                </a:solidFill>
                <a:latin typeface="Segoe UI Semibold"/>
                <a:cs typeface="Segoe UI Semibold"/>
              </a:rPr>
              <a:t>Apps where custom UI is more important than code sharing</a:t>
            </a:r>
          </a:p>
          <a:p>
            <a:pPr marL="171446" indent="-171446">
              <a:buFont typeface="Arial"/>
              <a:buChar char="•"/>
            </a:pPr>
            <a:endParaRPr lang="en-US" sz="1200" dirty="0">
              <a:solidFill>
                <a:srgbClr val="152F4E"/>
              </a:solidFill>
              <a:latin typeface="Segoe UI Semibold"/>
              <a:cs typeface="Segoe UI Semibold"/>
            </a:endParaRPr>
          </a:p>
          <a:p>
            <a:pPr marL="171446" indent="-171446">
              <a:buFont typeface="Arial"/>
              <a:buChar char="•"/>
            </a:pPr>
            <a:endParaRPr lang="en-US" sz="1200" dirty="0">
              <a:solidFill>
                <a:srgbClr val="152F4E"/>
              </a:solidFill>
              <a:latin typeface="Segoe UI Semibold"/>
              <a:cs typeface="Segoe UI Semibold"/>
            </a:endParaRP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029" y="957118"/>
            <a:ext cx="759927" cy="1305791"/>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1959" y="957119"/>
            <a:ext cx="744808" cy="1298093"/>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28059" y="957119"/>
            <a:ext cx="755448" cy="1298093"/>
          </a:xfrm>
          <a:prstGeom prst="rect">
            <a:avLst/>
          </a:prstGeom>
        </p:spPr>
      </p:pic>
      <p:cxnSp>
        <p:nvCxnSpPr>
          <p:cNvPr id="47" name="Straight Connector 46"/>
          <p:cNvCxnSpPr/>
          <p:nvPr/>
        </p:nvCxnSpPr>
        <p:spPr>
          <a:xfrm flipH="1">
            <a:off x="400243" y="2717030"/>
            <a:ext cx="3178848" cy="769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74295" y="972513"/>
            <a:ext cx="746489" cy="1282699"/>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28835" y="972513"/>
            <a:ext cx="735975" cy="1282699"/>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45022" y="972513"/>
            <a:ext cx="746489" cy="1282699"/>
          </a:xfrm>
          <a:prstGeom prst="rect">
            <a:avLst/>
          </a:prstGeom>
        </p:spPr>
      </p:pic>
      <p:cxnSp>
        <p:nvCxnSpPr>
          <p:cNvPr id="54" name="Straight Connector 53"/>
          <p:cNvCxnSpPr/>
          <p:nvPr/>
        </p:nvCxnSpPr>
        <p:spPr>
          <a:xfrm>
            <a:off x="5103091" y="2717031"/>
            <a:ext cx="0" cy="1989026"/>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5103092" y="2717030"/>
            <a:ext cx="3178848" cy="769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endCxn id="33" idx="1"/>
          </p:cNvCxnSpPr>
          <p:nvPr/>
        </p:nvCxnSpPr>
        <p:spPr>
          <a:xfrm flipV="1">
            <a:off x="409222" y="4734234"/>
            <a:ext cx="350853" cy="46"/>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5101167" y="4698958"/>
            <a:ext cx="350852" cy="43"/>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605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4394582" y="1454430"/>
            <a:ext cx="4158806" cy="2987500"/>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Pages, layouts, and controls</a:t>
            </a:r>
          </a:p>
          <a:p>
            <a:pPr marL="0" indent="0"/>
            <a:r>
              <a:rPr lang="en-US" sz="2059" dirty="0">
                <a:solidFill>
                  <a:schemeClr val="tx1"/>
                </a:solidFill>
                <a:latin typeface="+mj-lt"/>
              </a:rPr>
              <a:t>      </a:t>
            </a:r>
            <a:r>
              <a:rPr lang="en-US" sz="1765" dirty="0">
                <a:solidFill>
                  <a:schemeClr val="bg2">
                    <a:lumMod val="50000"/>
                  </a:schemeClr>
                </a:solidFill>
                <a:latin typeface="+mj-lt"/>
              </a:rPr>
              <a:t>(Build from code behind or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a:solidFill>
                  <a:schemeClr val="tx1"/>
                </a:solidFill>
                <a:latin typeface="+mj-lt"/>
              </a:rPr>
              <a:t>Navigation</a:t>
            </a:r>
          </a:p>
          <a:p>
            <a:pPr marL="0" indent="0">
              <a:lnSpc>
                <a:spcPct val="110000"/>
              </a:lnSpc>
            </a:pPr>
            <a:r>
              <a:rPr lang="en-US" sz="2059" dirty="0">
                <a:solidFill>
                  <a:srgbClr val="6FBD23"/>
                </a:solidFill>
              </a:rPr>
              <a:t>✓  </a:t>
            </a:r>
            <a:r>
              <a:rPr lang="en-US" sz="2059" dirty="0">
                <a:solidFill>
                  <a:schemeClr val="tx1"/>
                </a:solidFill>
                <a:latin typeface="+mj-lt"/>
              </a:rPr>
              <a:t>Animation API</a:t>
            </a: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768615" y="1539015"/>
            <a:ext cx="3377351" cy="2401886"/>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Tree>
    <p:extLst>
      <p:ext uri="{BB962C8B-B14F-4D97-AF65-F5344CB8AC3E}">
        <p14:creationId xmlns:p14="http://schemas.microsoft.com/office/powerpoint/2010/main" val="1161825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7956" y="3092237"/>
            <a:ext cx="1624769" cy="674653"/>
          </a:xfrm>
        </p:spPr>
        <p:txBody>
          <a:bodyPr>
            <a:noAutofit/>
          </a:bodyPr>
          <a:lstStyle/>
          <a:p>
            <a:pPr algn="r"/>
            <a:r>
              <a:rPr lang="en-US" dirty="0">
                <a:solidFill>
                  <a:schemeClr val="tx1"/>
                </a:solidFill>
              </a:rPr>
              <a:t>Layouts</a:t>
            </a:r>
          </a:p>
        </p:txBody>
      </p:sp>
      <p:sp>
        <p:nvSpPr>
          <p:cNvPr id="20" name="Title 1"/>
          <p:cNvSpPr txBox="1">
            <a:spLocks/>
          </p:cNvSpPr>
          <p:nvPr/>
        </p:nvSpPr>
        <p:spPr>
          <a:xfrm>
            <a:off x="257956" y="1187334"/>
            <a:ext cx="162476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529" dirty="0">
                <a:solidFill>
                  <a:schemeClr val="tx1"/>
                </a:solidFill>
              </a:rPr>
              <a:t>Pages</a:t>
            </a:r>
          </a:p>
        </p:txBody>
      </p:sp>
      <p:grpSp>
        <p:nvGrpSpPr>
          <p:cNvPr id="12" name="Group 11"/>
          <p:cNvGrpSpPr/>
          <p:nvPr/>
        </p:nvGrpSpPr>
        <p:grpSpPr>
          <a:xfrm>
            <a:off x="1994782" y="2742848"/>
            <a:ext cx="6518507" cy="1713588"/>
            <a:chOff x="2738440" y="3806168"/>
            <a:chExt cx="8865623" cy="2330598"/>
          </a:xfrm>
        </p:grpSpPr>
        <p:sp>
          <p:nvSpPr>
            <p:cNvPr id="21" name="TextBox 20"/>
            <p:cNvSpPr txBox="1"/>
            <p:nvPr/>
          </p:nvSpPr>
          <p:spPr>
            <a:xfrm>
              <a:off x="2767565" y="5826567"/>
              <a:ext cx="958996" cy="310199"/>
            </a:xfrm>
            <a:prstGeom prst="rect">
              <a:avLst/>
            </a:prstGeom>
            <a:noFill/>
          </p:spPr>
          <p:txBody>
            <a:bodyPr wrap="square" rtlCol="0">
              <a:spAutoFit/>
            </a:bodyPr>
            <a:lstStyle/>
            <a:p>
              <a:pPr algn="ctr"/>
              <a:r>
                <a:rPr lang="en-US" sz="882" dirty="0">
                  <a:cs typeface="Helvetica"/>
                </a:rPr>
                <a:t>Stack</a:t>
              </a:r>
            </a:p>
          </p:txBody>
        </p:sp>
        <p:sp>
          <p:nvSpPr>
            <p:cNvPr id="5" name="TextBox 4"/>
            <p:cNvSpPr txBox="1"/>
            <p:nvPr/>
          </p:nvSpPr>
          <p:spPr>
            <a:xfrm>
              <a:off x="4060566" y="5825526"/>
              <a:ext cx="958996" cy="310199"/>
            </a:xfrm>
            <a:prstGeom prst="rect">
              <a:avLst/>
            </a:prstGeom>
            <a:noFill/>
          </p:spPr>
          <p:txBody>
            <a:bodyPr wrap="square" rtlCol="0">
              <a:spAutoFit/>
            </a:bodyPr>
            <a:lstStyle/>
            <a:p>
              <a:pPr algn="ctr"/>
              <a:r>
                <a:rPr lang="en-US" sz="882" dirty="0">
                  <a:cs typeface="Helvetica"/>
                </a:rPr>
                <a:t>Absolute</a:t>
              </a:r>
            </a:p>
          </p:txBody>
        </p:sp>
        <p:sp>
          <p:nvSpPr>
            <p:cNvPr id="6" name="TextBox 5"/>
            <p:cNvSpPr txBox="1"/>
            <p:nvPr/>
          </p:nvSpPr>
          <p:spPr>
            <a:xfrm>
              <a:off x="5382425" y="5825526"/>
              <a:ext cx="958996" cy="310199"/>
            </a:xfrm>
            <a:prstGeom prst="rect">
              <a:avLst/>
            </a:prstGeom>
            <a:noFill/>
          </p:spPr>
          <p:txBody>
            <a:bodyPr wrap="square" rtlCol="0">
              <a:spAutoFit/>
            </a:bodyPr>
            <a:lstStyle/>
            <a:p>
              <a:pPr algn="ctr"/>
              <a:r>
                <a:rPr lang="en-US" sz="882" dirty="0">
                  <a:cs typeface="Helvetica"/>
                </a:rPr>
                <a:t>Relative</a:t>
              </a:r>
            </a:p>
          </p:txBody>
        </p:sp>
        <p:sp>
          <p:nvSpPr>
            <p:cNvPr id="8" name="TextBox 7"/>
            <p:cNvSpPr txBox="1"/>
            <p:nvPr/>
          </p:nvSpPr>
          <p:spPr>
            <a:xfrm>
              <a:off x="6695645" y="5825526"/>
              <a:ext cx="958996" cy="310199"/>
            </a:xfrm>
            <a:prstGeom prst="rect">
              <a:avLst/>
            </a:prstGeom>
            <a:noFill/>
          </p:spPr>
          <p:txBody>
            <a:bodyPr wrap="square" rtlCol="0">
              <a:spAutoFit/>
            </a:bodyPr>
            <a:lstStyle/>
            <a:p>
              <a:pPr algn="ctr"/>
              <a:r>
                <a:rPr lang="en-US" sz="882" dirty="0">
                  <a:cs typeface="Helvetica"/>
                </a:rPr>
                <a:t>Grid</a:t>
              </a:r>
            </a:p>
          </p:txBody>
        </p:sp>
        <p:sp>
          <p:nvSpPr>
            <p:cNvPr id="9" name="TextBox 8"/>
            <p:cNvSpPr txBox="1"/>
            <p:nvPr/>
          </p:nvSpPr>
          <p:spPr>
            <a:xfrm>
              <a:off x="7945436" y="5824485"/>
              <a:ext cx="1081863" cy="310199"/>
            </a:xfrm>
            <a:prstGeom prst="rect">
              <a:avLst/>
            </a:prstGeom>
            <a:noFill/>
          </p:spPr>
          <p:txBody>
            <a:bodyPr wrap="square" rtlCol="0">
              <a:spAutoFit/>
            </a:bodyPr>
            <a:lstStyle/>
            <a:p>
              <a:pPr algn="ctr"/>
              <a:r>
                <a:rPr lang="en-US" sz="882" dirty="0" err="1">
                  <a:cs typeface="Helvetica"/>
                </a:rPr>
                <a:t>ContentView</a:t>
              </a:r>
              <a:endParaRPr lang="en-US" sz="882" dirty="0">
                <a:cs typeface="Helvetica"/>
              </a:endParaRPr>
            </a:p>
          </p:txBody>
        </p:sp>
        <p:sp>
          <p:nvSpPr>
            <p:cNvPr id="10" name="TextBox 9"/>
            <p:cNvSpPr txBox="1"/>
            <p:nvPr/>
          </p:nvSpPr>
          <p:spPr>
            <a:xfrm>
              <a:off x="9313962" y="5824485"/>
              <a:ext cx="958996" cy="310199"/>
            </a:xfrm>
            <a:prstGeom prst="rect">
              <a:avLst/>
            </a:prstGeom>
            <a:noFill/>
          </p:spPr>
          <p:txBody>
            <a:bodyPr wrap="square" rtlCol="0">
              <a:spAutoFit/>
            </a:bodyPr>
            <a:lstStyle/>
            <a:p>
              <a:pPr algn="ctr"/>
              <a:r>
                <a:rPr lang="en-US" sz="882" dirty="0" err="1">
                  <a:cs typeface="Helvetica"/>
                </a:rPr>
                <a:t>ScrollView</a:t>
              </a:r>
              <a:endParaRPr lang="en-US" sz="882" dirty="0">
                <a:cs typeface="Helvetica"/>
              </a:endParaRPr>
            </a:p>
          </p:txBody>
        </p:sp>
        <p:sp>
          <p:nvSpPr>
            <p:cNvPr id="11" name="TextBox 10"/>
            <p:cNvSpPr txBox="1"/>
            <p:nvPr/>
          </p:nvSpPr>
          <p:spPr>
            <a:xfrm>
              <a:off x="10645067" y="5826567"/>
              <a:ext cx="958996" cy="310199"/>
            </a:xfrm>
            <a:prstGeom prst="rect">
              <a:avLst/>
            </a:prstGeom>
            <a:noFill/>
          </p:spPr>
          <p:txBody>
            <a:bodyPr wrap="square" rtlCol="0">
              <a:spAutoFit/>
            </a:bodyPr>
            <a:lstStyle/>
            <a:p>
              <a:pPr algn="ctr"/>
              <a:r>
                <a:rPr lang="en-US" sz="882"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119" y="797155"/>
            <a:ext cx="4614587" cy="1576961"/>
            <a:chOff x="2751141" y="1159889"/>
            <a:chExt cx="6276158" cy="21447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310199"/>
            </a:xfrm>
            <a:prstGeom prst="rect">
              <a:avLst/>
            </a:prstGeom>
            <a:noFill/>
          </p:spPr>
          <p:txBody>
            <a:bodyPr wrap="square" rtlCol="0">
              <a:spAutoFit/>
            </a:bodyPr>
            <a:lstStyle/>
            <a:p>
              <a:pPr algn="ctr"/>
              <a:r>
                <a:rPr lang="en-US" sz="882" dirty="0">
                  <a:cs typeface="Helvetica"/>
                </a:rPr>
                <a:t>Content</a:t>
              </a:r>
            </a:p>
          </p:txBody>
        </p:sp>
        <p:sp>
          <p:nvSpPr>
            <p:cNvPr id="27" name="TextBox 26"/>
            <p:cNvSpPr txBox="1"/>
            <p:nvPr/>
          </p:nvSpPr>
          <p:spPr>
            <a:xfrm>
              <a:off x="3997066" y="2993426"/>
              <a:ext cx="1082933" cy="310199"/>
            </a:xfrm>
            <a:prstGeom prst="rect">
              <a:avLst/>
            </a:prstGeom>
            <a:noFill/>
          </p:spPr>
          <p:txBody>
            <a:bodyPr wrap="square" rtlCol="0">
              <a:spAutoFit/>
            </a:bodyPr>
            <a:lstStyle/>
            <a:p>
              <a:pPr algn="ctr"/>
              <a:r>
                <a:rPr lang="en-US" sz="882" dirty="0">
                  <a:cs typeface="Helvetica"/>
                </a:rPr>
                <a:t>MasterDetail</a:t>
              </a:r>
            </a:p>
          </p:txBody>
        </p:sp>
        <p:sp>
          <p:nvSpPr>
            <p:cNvPr id="28" name="TextBox 27"/>
            <p:cNvSpPr txBox="1"/>
            <p:nvPr/>
          </p:nvSpPr>
          <p:spPr>
            <a:xfrm>
              <a:off x="5382425" y="2993426"/>
              <a:ext cx="958996" cy="310199"/>
            </a:xfrm>
            <a:prstGeom prst="rect">
              <a:avLst/>
            </a:prstGeom>
            <a:noFill/>
          </p:spPr>
          <p:txBody>
            <a:bodyPr wrap="square" rtlCol="0">
              <a:spAutoFit/>
            </a:bodyPr>
            <a:lstStyle/>
            <a:p>
              <a:pPr algn="ctr"/>
              <a:r>
                <a:rPr lang="en-US" sz="882" dirty="0">
                  <a:cs typeface="Helvetica"/>
                </a:rPr>
                <a:t>Navigation</a:t>
              </a:r>
            </a:p>
          </p:txBody>
        </p:sp>
        <p:sp>
          <p:nvSpPr>
            <p:cNvPr id="29" name="TextBox 28"/>
            <p:cNvSpPr txBox="1"/>
            <p:nvPr/>
          </p:nvSpPr>
          <p:spPr>
            <a:xfrm>
              <a:off x="6695647" y="2993426"/>
              <a:ext cx="958996" cy="310199"/>
            </a:xfrm>
            <a:prstGeom prst="rect">
              <a:avLst/>
            </a:prstGeom>
            <a:noFill/>
          </p:spPr>
          <p:txBody>
            <a:bodyPr wrap="square" rtlCol="0">
              <a:spAutoFit/>
            </a:bodyPr>
            <a:lstStyle/>
            <a:p>
              <a:pPr algn="ctr"/>
              <a:r>
                <a:rPr lang="en-US" sz="882" dirty="0">
                  <a:cs typeface="Helvetica"/>
                </a:rPr>
                <a:t>Tabbed</a:t>
              </a:r>
            </a:p>
          </p:txBody>
        </p:sp>
        <p:sp>
          <p:nvSpPr>
            <p:cNvPr id="30" name="TextBox 29"/>
            <p:cNvSpPr txBox="1"/>
            <p:nvPr/>
          </p:nvSpPr>
          <p:spPr>
            <a:xfrm>
              <a:off x="7945436" y="2992384"/>
              <a:ext cx="1081863" cy="310199"/>
            </a:xfrm>
            <a:prstGeom prst="rect">
              <a:avLst/>
            </a:prstGeom>
            <a:noFill/>
          </p:spPr>
          <p:txBody>
            <a:bodyPr wrap="square" rtlCol="0">
              <a:spAutoFit/>
            </a:bodyPr>
            <a:lstStyle/>
            <a:p>
              <a:pPr algn="ctr"/>
              <a:r>
                <a:rPr lang="en-US" sz="882" dirty="0" err="1">
                  <a:cs typeface="Helvetica"/>
                </a:rPr>
                <a:t>Carousel</a:t>
              </a:r>
              <a:endParaRPr lang="en-US" sz="882" dirty="0">
                <a:cs typeface="Helvetica"/>
              </a:endParaRPr>
            </a:p>
          </p:txBody>
        </p:sp>
      </p:grpSp>
    </p:spTree>
    <p:extLst>
      <p:ext uri="{BB962C8B-B14F-4D97-AF65-F5344CB8AC3E}">
        <p14:creationId xmlns:p14="http://schemas.microsoft.com/office/powerpoint/2010/main" val="700323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a:xfrm>
            <a:off x="367668"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ActivityIndicator</a:t>
            </a:r>
            <a:endParaRPr lang="en-US" sz="1324" dirty="0">
              <a:solidFill>
                <a:schemeClr val="bg2"/>
              </a:solidFill>
              <a:cs typeface="Helvetica Light"/>
            </a:endParaRPr>
          </a:p>
        </p:txBody>
      </p:sp>
      <p:sp>
        <p:nvSpPr>
          <p:cNvPr id="11" name="Rounded Rectangle 10"/>
          <p:cNvSpPr/>
          <p:nvPr/>
        </p:nvSpPr>
        <p:spPr>
          <a:xfrm>
            <a:off x="2081106"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BoxView</a:t>
            </a:r>
            <a:endParaRPr lang="en-US" sz="1324" dirty="0">
              <a:solidFill>
                <a:schemeClr val="bg2"/>
              </a:solidFill>
              <a:cs typeface="Helvetica Light"/>
            </a:endParaRPr>
          </a:p>
        </p:txBody>
      </p:sp>
      <p:sp>
        <p:nvSpPr>
          <p:cNvPr id="12" name="Rounded Rectangle 11"/>
          <p:cNvSpPr/>
          <p:nvPr/>
        </p:nvSpPr>
        <p:spPr>
          <a:xfrm>
            <a:off x="3794544"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Button</a:t>
            </a:r>
          </a:p>
        </p:txBody>
      </p:sp>
      <p:sp>
        <p:nvSpPr>
          <p:cNvPr id="13" name="Rounded Rectangle 12"/>
          <p:cNvSpPr/>
          <p:nvPr/>
        </p:nvSpPr>
        <p:spPr>
          <a:xfrm>
            <a:off x="5507982"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DatePicker</a:t>
            </a:r>
            <a:endParaRPr lang="en-US" sz="1324" dirty="0">
              <a:solidFill>
                <a:schemeClr val="bg2"/>
              </a:solidFill>
              <a:cs typeface="Helvetica Light"/>
            </a:endParaRPr>
          </a:p>
        </p:txBody>
      </p:sp>
      <p:sp>
        <p:nvSpPr>
          <p:cNvPr id="14" name="Rounded Rectangle 13"/>
          <p:cNvSpPr/>
          <p:nvPr/>
        </p:nvSpPr>
        <p:spPr>
          <a:xfrm>
            <a:off x="7221419" y="1362864"/>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Editor</a:t>
            </a:r>
          </a:p>
        </p:txBody>
      </p:sp>
      <p:sp>
        <p:nvSpPr>
          <p:cNvPr id="15" name="Rounded Rectangle 14"/>
          <p:cNvSpPr/>
          <p:nvPr/>
        </p:nvSpPr>
        <p:spPr>
          <a:xfrm>
            <a:off x="367668"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Entry</a:t>
            </a:r>
          </a:p>
        </p:txBody>
      </p:sp>
      <p:sp>
        <p:nvSpPr>
          <p:cNvPr id="16" name="Rounded Rectangle 15"/>
          <p:cNvSpPr/>
          <p:nvPr/>
        </p:nvSpPr>
        <p:spPr>
          <a:xfrm>
            <a:off x="2081106"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Image</a:t>
            </a:r>
          </a:p>
        </p:txBody>
      </p:sp>
      <p:sp>
        <p:nvSpPr>
          <p:cNvPr id="17" name="Rounded Rectangle 16"/>
          <p:cNvSpPr/>
          <p:nvPr/>
        </p:nvSpPr>
        <p:spPr>
          <a:xfrm>
            <a:off x="3794544"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Label</a:t>
            </a:r>
          </a:p>
        </p:txBody>
      </p:sp>
      <p:sp>
        <p:nvSpPr>
          <p:cNvPr id="18" name="Rounded Rectangle 17"/>
          <p:cNvSpPr/>
          <p:nvPr/>
        </p:nvSpPr>
        <p:spPr>
          <a:xfrm>
            <a:off x="5507982"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ListView</a:t>
            </a:r>
            <a:endParaRPr lang="en-US" sz="1324" dirty="0">
              <a:solidFill>
                <a:schemeClr val="bg2"/>
              </a:solidFill>
              <a:cs typeface="Helvetica Light"/>
            </a:endParaRPr>
          </a:p>
        </p:txBody>
      </p:sp>
      <p:sp>
        <p:nvSpPr>
          <p:cNvPr id="19" name="Rounded Rectangle 18"/>
          <p:cNvSpPr/>
          <p:nvPr/>
        </p:nvSpPr>
        <p:spPr>
          <a:xfrm>
            <a:off x="7221419" y="2058397"/>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Map</a:t>
            </a:r>
          </a:p>
        </p:txBody>
      </p:sp>
      <p:sp>
        <p:nvSpPr>
          <p:cNvPr id="20" name="Rounded Rectangle 19"/>
          <p:cNvSpPr/>
          <p:nvPr/>
        </p:nvSpPr>
        <p:spPr>
          <a:xfrm>
            <a:off x="367668"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OpenGLView</a:t>
            </a:r>
            <a:endParaRPr lang="en-US" sz="1324" dirty="0">
              <a:solidFill>
                <a:schemeClr val="bg2"/>
              </a:solidFill>
              <a:cs typeface="Helvetica Light"/>
            </a:endParaRPr>
          </a:p>
        </p:txBody>
      </p:sp>
      <p:sp>
        <p:nvSpPr>
          <p:cNvPr id="21" name="Rounded Rectangle 20"/>
          <p:cNvSpPr/>
          <p:nvPr/>
        </p:nvSpPr>
        <p:spPr>
          <a:xfrm>
            <a:off x="2081106"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Picker</a:t>
            </a:r>
          </a:p>
        </p:txBody>
      </p:sp>
      <p:sp>
        <p:nvSpPr>
          <p:cNvPr id="22" name="Rounded Rectangle 21"/>
          <p:cNvSpPr/>
          <p:nvPr/>
        </p:nvSpPr>
        <p:spPr>
          <a:xfrm>
            <a:off x="3794544"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ProgressBar</a:t>
            </a:r>
            <a:endParaRPr lang="en-US" sz="1324" dirty="0">
              <a:solidFill>
                <a:schemeClr val="bg2"/>
              </a:solidFill>
              <a:cs typeface="Helvetica Light"/>
            </a:endParaRPr>
          </a:p>
        </p:txBody>
      </p:sp>
      <p:sp>
        <p:nvSpPr>
          <p:cNvPr id="23" name="Rounded Rectangle 22"/>
          <p:cNvSpPr/>
          <p:nvPr/>
        </p:nvSpPr>
        <p:spPr>
          <a:xfrm>
            <a:off x="5507982"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SearchBar</a:t>
            </a:r>
            <a:endParaRPr lang="en-US" sz="1324" dirty="0">
              <a:solidFill>
                <a:schemeClr val="bg2"/>
              </a:solidFill>
              <a:cs typeface="Helvetica Light"/>
            </a:endParaRPr>
          </a:p>
        </p:txBody>
      </p:sp>
      <p:sp>
        <p:nvSpPr>
          <p:cNvPr id="24" name="Rounded Rectangle 23"/>
          <p:cNvSpPr/>
          <p:nvPr/>
        </p:nvSpPr>
        <p:spPr>
          <a:xfrm>
            <a:off x="7221419" y="2753931"/>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Slider</a:t>
            </a:r>
          </a:p>
        </p:txBody>
      </p:sp>
      <p:sp>
        <p:nvSpPr>
          <p:cNvPr id="25" name="Rounded Rectangle 24"/>
          <p:cNvSpPr/>
          <p:nvPr/>
        </p:nvSpPr>
        <p:spPr>
          <a:xfrm>
            <a:off x="367668"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Stepper</a:t>
            </a:r>
          </a:p>
        </p:txBody>
      </p:sp>
      <p:sp>
        <p:nvSpPr>
          <p:cNvPr id="26" name="Rounded Rectangle 25"/>
          <p:cNvSpPr/>
          <p:nvPr/>
        </p:nvSpPr>
        <p:spPr>
          <a:xfrm>
            <a:off x="2081106"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TableView</a:t>
            </a:r>
            <a:endParaRPr lang="en-US" sz="1324" dirty="0">
              <a:solidFill>
                <a:schemeClr val="bg2"/>
              </a:solidFill>
              <a:cs typeface="Helvetica Light"/>
            </a:endParaRPr>
          </a:p>
        </p:txBody>
      </p:sp>
      <p:sp>
        <p:nvSpPr>
          <p:cNvPr id="27" name="Rounded Rectangle 26"/>
          <p:cNvSpPr/>
          <p:nvPr/>
        </p:nvSpPr>
        <p:spPr>
          <a:xfrm>
            <a:off x="3794544" y="3449463"/>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TimePicker</a:t>
            </a:r>
            <a:endParaRPr lang="en-US" sz="1324" dirty="0">
              <a:solidFill>
                <a:schemeClr val="bg2"/>
              </a:solidFill>
              <a:cs typeface="Helvetica Light"/>
            </a:endParaRPr>
          </a:p>
        </p:txBody>
      </p:sp>
      <p:sp>
        <p:nvSpPr>
          <p:cNvPr id="28" name="Rounded Rectangle 27"/>
          <p:cNvSpPr/>
          <p:nvPr/>
        </p:nvSpPr>
        <p:spPr>
          <a:xfrm>
            <a:off x="5507982" y="34551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WebView</a:t>
            </a:r>
            <a:endParaRPr lang="en-US" sz="1324" dirty="0">
              <a:solidFill>
                <a:schemeClr val="bg2"/>
              </a:solidFill>
              <a:cs typeface="Helvetica Light"/>
            </a:endParaRPr>
          </a:p>
        </p:txBody>
      </p:sp>
      <p:sp>
        <p:nvSpPr>
          <p:cNvPr id="29" name="Rounded Rectangle 28"/>
          <p:cNvSpPr/>
          <p:nvPr/>
        </p:nvSpPr>
        <p:spPr>
          <a:xfrm>
            <a:off x="7221419" y="34551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EntryCell</a:t>
            </a:r>
            <a:endParaRPr lang="en-US" sz="1324" dirty="0">
              <a:solidFill>
                <a:schemeClr val="bg2"/>
              </a:solidFill>
              <a:cs typeface="Helvetica Light"/>
            </a:endParaRPr>
          </a:p>
        </p:txBody>
      </p:sp>
      <p:sp>
        <p:nvSpPr>
          <p:cNvPr id="30" name="Rounded Rectangle 29"/>
          <p:cNvSpPr/>
          <p:nvPr/>
        </p:nvSpPr>
        <p:spPr>
          <a:xfrm>
            <a:off x="367668"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ImageCell</a:t>
            </a:r>
            <a:endParaRPr lang="en-US" sz="1324" dirty="0">
              <a:solidFill>
                <a:schemeClr val="bg2"/>
              </a:solidFill>
              <a:cs typeface="Helvetica Light"/>
            </a:endParaRPr>
          </a:p>
        </p:txBody>
      </p:sp>
      <p:sp>
        <p:nvSpPr>
          <p:cNvPr id="31" name="Rounded Rectangle 30"/>
          <p:cNvSpPr/>
          <p:nvPr/>
        </p:nvSpPr>
        <p:spPr>
          <a:xfrm>
            <a:off x="2081106"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SwitchCell</a:t>
            </a:r>
            <a:endParaRPr lang="en-US" sz="1324" dirty="0">
              <a:solidFill>
                <a:schemeClr val="bg2"/>
              </a:solidFill>
              <a:cs typeface="Helvetica Light"/>
            </a:endParaRPr>
          </a:p>
        </p:txBody>
      </p:sp>
      <p:sp>
        <p:nvSpPr>
          <p:cNvPr id="32" name="Rounded Rectangle 31"/>
          <p:cNvSpPr/>
          <p:nvPr/>
        </p:nvSpPr>
        <p:spPr>
          <a:xfrm>
            <a:off x="3794544"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TextCell</a:t>
            </a:r>
            <a:endParaRPr lang="en-US" sz="1324" dirty="0">
              <a:solidFill>
                <a:schemeClr val="bg2"/>
              </a:solidFill>
              <a:cs typeface="Helvetica Light"/>
            </a:endParaRPr>
          </a:p>
        </p:txBody>
      </p:sp>
      <p:sp>
        <p:nvSpPr>
          <p:cNvPr id="33" name="Rounded Rectangle 32"/>
          <p:cNvSpPr/>
          <p:nvPr/>
        </p:nvSpPr>
        <p:spPr>
          <a:xfrm>
            <a:off x="5507982" y="4144998"/>
            <a:ext cx="1525423" cy="499735"/>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ViewCell</a:t>
            </a:r>
            <a:endParaRPr lang="en-US" sz="1324"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188222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Extensibility</a:t>
            </a:r>
          </a:p>
        </p:txBody>
      </p:sp>
      <p:sp>
        <p:nvSpPr>
          <p:cNvPr id="3" name="Content Placeholder 2"/>
          <p:cNvSpPr txBox="1">
            <a:spLocks/>
          </p:cNvSpPr>
          <p:nvPr/>
        </p:nvSpPr>
        <p:spPr>
          <a:xfrm>
            <a:off x="394353" y="2657704"/>
            <a:ext cx="2488333" cy="1514201"/>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Embed Custom Views Anywhere</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Not only are </a:t>
            </a:r>
            <a:r>
              <a:rPr lang="en-US" sz="1350" dirty="0" err="1">
                <a:solidFill>
                  <a:srgbClr val="123458"/>
                </a:solidFill>
                <a:latin typeface="+mn-lt"/>
                <a:cs typeface="Arial"/>
              </a:rPr>
              <a:t>Xamarin.Forms</a:t>
            </a:r>
            <a:r>
              <a:rPr lang="en-US" sz="1350" dirty="0">
                <a:solidFill>
                  <a:srgbClr val="123458"/>
                </a:solidFill>
                <a:latin typeface="+mn-lt"/>
                <a:cs typeface="Arial"/>
              </a:rPr>
              <a:t> pages  mixable with custom screens, you can embed custom views built directly against </a:t>
            </a:r>
            <a:r>
              <a:rPr lang="en-US" sz="1350" dirty="0" err="1">
                <a:solidFill>
                  <a:srgbClr val="123458"/>
                </a:solidFill>
                <a:latin typeface="+mn-lt"/>
                <a:cs typeface="Arial"/>
              </a:rPr>
              <a:t>Xamarin.iOS</a:t>
            </a:r>
            <a:r>
              <a:rPr lang="en-US" sz="1350" dirty="0">
                <a:solidFill>
                  <a:srgbClr val="123458"/>
                </a:solidFill>
                <a:latin typeface="+mn-lt"/>
                <a:cs typeface="Arial"/>
              </a:rPr>
              <a:t> and </a:t>
            </a:r>
            <a:r>
              <a:rPr lang="en-US" sz="1350" dirty="0" err="1">
                <a:solidFill>
                  <a:srgbClr val="123458"/>
                </a:solidFill>
                <a:latin typeface="+mn-lt"/>
                <a:cs typeface="Arial"/>
              </a:rPr>
              <a:t>Xamarin.Android</a:t>
            </a:r>
            <a:r>
              <a:rPr lang="en-US" sz="1350" dirty="0">
                <a:solidFill>
                  <a:srgbClr val="123458"/>
                </a:solidFill>
                <a:latin typeface="+mn-lt"/>
                <a:cs typeface="Arial"/>
              </a:rPr>
              <a:t> into </a:t>
            </a:r>
            <a:r>
              <a:rPr lang="en-US" sz="1350" dirty="0" err="1">
                <a:solidFill>
                  <a:srgbClr val="123458"/>
                </a:solidFill>
                <a:latin typeface="+mn-lt"/>
                <a:cs typeface="Arial"/>
              </a:rPr>
              <a:t>Xamarin.Forms</a:t>
            </a:r>
            <a:r>
              <a:rPr lang="en-US" sz="1350" dirty="0">
                <a:solidFill>
                  <a:srgbClr val="123458"/>
                </a:solidFill>
                <a:latin typeface="+mn-lt"/>
                <a:cs typeface="Arial"/>
              </a:rPr>
              <a:t> pages.</a:t>
            </a:r>
          </a:p>
          <a:p>
            <a:pPr marL="0" indent="0">
              <a:buNone/>
            </a:pPr>
            <a:endParaRPr lang="en-US" sz="1350" dirty="0">
              <a:solidFill>
                <a:srgbClr val="123458"/>
              </a:solidFill>
              <a:latin typeface="+mn-lt"/>
              <a:cs typeface="Arial"/>
            </a:endParaRPr>
          </a:p>
          <a:p>
            <a:pPr>
              <a:buFont typeface="Arial"/>
              <a:buChar char="•"/>
            </a:pPr>
            <a:endParaRPr lang="en-US" sz="1350" dirty="0">
              <a:solidFill>
                <a:srgbClr val="123458"/>
              </a:solidFill>
              <a:latin typeface="+mn-lt"/>
              <a:cs typeface="Arial"/>
            </a:endParaRP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sp>
        <p:nvSpPr>
          <p:cNvPr id="4" name="Content Placeholder 2"/>
          <p:cNvSpPr txBox="1">
            <a:spLocks/>
          </p:cNvSpPr>
          <p:nvPr/>
        </p:nvSpPr>
        <p:spPr>
          <a:xfrm>
            <a:off x="3057850" y="2695804"/>
            <a:ext cx="3030040" cy="1476101"/>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Call Platform APIs via Shared Services</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Need platform-specific functionality within a </a:t>
            </a:r>
            <a:r>
              <a:rPr lang="en-US" sz="1350" dirty="0" err="1">
                <a:solidFill>
                  <a:srgbClr val="123458"/>
                </a:solidFill>
                <a:latin typeface="+mn-lt"/>
                <a:cs typeface="Arial"/>
              </a:rPr>
              <a:t>Xamarin.Forms</a:t>
            </a:r>
            <a:r>
              <a:rPr lang="en-US" sz="135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350" dirty="0">
              <a:solidFill>
                <a:srgbClr val="123458"/>
              </a:solidFill>
              <a:latin typeface="+mn-lt"/>
              <a:cs typeface="Arial"/>
            </a:endParaRP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sp>
        <p:nvSpPr>
          <p:cNvPr id="5" name="Content Placeholder 2"/>
          <p:cNvSpPr txBox="1">
            <a:spLocks/>
          </p:cNvSpPr>
          <p:nvPr/>
        </p:nvSpPr>
        <p:spPr>
          <a:xfrm>
            <a:off x="6184101" y="2695804"/>
            <a:ext cx="2759709" cy="1097058"/>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rgbClr val="123458"/>
                </a:solidFill>
                <a:latin typeface="+mn-lt"/>
                <a:cs typeface="Arial"/>
              </a:rPr>
              <a:t>Easy migration to the Xamarin Platform</a:t>
            </a:r>
          </a:p>
          <a:p>
            <a:pPr marL="0" indent="0">
              <a:lnSpc>
                <a:spcPct val="50000"/>
              </a:lnSpc>
              <a:buNone/>
            </a:pPr>
            <a:endParaRPr lang="en-US" sz="1350" b="1" dirty="0">
              <a:solidFill>
                <a:srgbClr val="123458"/>
              </a:solidFill>
              <a:latin typeface="+mn-lt"/>
              <a:cs typeface="Arial"/>
            </a:endParaRPr>
          </a:p>
          <a:p>
            <a:pPr marL="0" indent="0">
              <a:lnSpc>
                <a:spcPct val="110000"/>
              </a:lnSpc>
              <a:buNone/>
            </a:pPr>
            <a:r>
              <a:rPr lang="en-US" sz="1350" dirty="0">
                <a:solidFill>
                  <a:srgbClr val="123458"/>
                </a:solidFill>
                <a:latin typeface="+mn-lt"/>
                <a:cs typeface="Arial"/>
              </a:rPr>
              <a:t>When your native platform integration requirements outgrow </a:t>
            </a:r>
            <a:r>
              <a:rPr lang="en-US" sz="1350" dirty="0" err="1">
                <a:solidFill>
                  <a:srgbClr val="123458"/>
                </a:solidFill>
                <a:latin typeface="+mn-lt"/>
                <a:cs typeface="Arial"/>
              </a:rPr>
              <a:t>Xamarin.Forms</a:t>
            </a:r>
            <a:r>
              <a:rPr lang="en-US" sz="1350" dirty="0">
                <a:solidFill>
                  <a:srgbClr val="123458"/>
                </a:solidFill>
                <a:latin typeface="+mn-lt"/>
                <a:cs typeface="Arial"/>
              </a:rPr>
              <a:t>, your shared code is easily migrated to </a:t>
            </a:r>
            <a:r>
              <a:rPr lang="en-US" sz="1350" dirty="0" err="1">
                <a:solidFill>
                  <a:srgbClr val="123458"/>
                </a:solidFill>
                <a:latin typeface="+mn-lt"/>
                <a:cs typeface="Arial"/>
              </a:rPr>
              <a:t>Xamarin.iOS</a:t>
            </a:r>
            <a:r>
              <a:rPr lang="en-US" sz="1350" dirty="0">
                <a:solidFill>
                  <a:srgbClr val="123458"/>
                </a:solidFill>
                <a:latin typeface="+mn-lt"/>
                <a:cs typeface="Arial"/>
              </a:rPr>
              <a:t> and </a:t>
            </a:r>
            <a:r>
              <a:rPr lang="en-US" sz="1350" dirty="0" err="1">
                <a:solidFill>
                  <a:srgbClr val="123458"/>
                </a:solidFill>
                <a:latin typeface="+mn-lt"/>
                <a:cs typeface="Arial"/>
              </a:rPr>
              <a:t>Xamarin.Android</a:t>
            </a:r>
            <a:r>
              <a:rPr lang="en-US" sz="1350" dirty="0">
                <a:solidFill>
                  <a:srgbClr val="123458"/>
                </a:solidFill>
                <a:latin typeface="+mn-lt"/>
                <a:cs typeface="Arial"/>
              </a:rPr>
              <a:t> using the full Xamarin platform.</a:t>
            </a:r>
          </a:p>
          <a:p>
            <a:pPr marL="0" indent="0">
              <a:buNone/>
            </a:pPr>
            <a:endParaRPr lang="en-US" sz="1350" dirty="0">
              <a:solidFill>
                <a:srgbClr val="123458"/>
              </a:solidFill>
              <a:latin typeface="+mn-lt"/>
              <a:cs typeface="Arial"/>
            </a:endParaRPr>
          </a:p>
          <a:p>
            <a:pPr marL="0" indent="0">
              <a:buNone/>
            </a:pPr>
            <a:r>
              <a:rPr lang="en-US" sz="1350" dirty="0">
                <a:solidFill>
                  <a:srgbClr val="123458"/>
                </a:solidFill>
                <a:latin typeface="+mn-lt"/>
                <a:cs typeface="Arial"/>
              </a:rPr>
              <a:t>  </a:t>
            </a:r>
          </a:p>
          <a:p>
            <a:pPr>
              <a:buFont typeface="Wingdings" charset="2"/>
              <a:buChar char="§"/>
            </a:pPr>
            <a:endParaRPr lang="en-US" sz="135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1970" y="915910"/>
            <a:ext cx="1583972" cy="15839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660347" y="927715"/>
            <a:ext cx="1720578" cy="1560362"/>
          </a:xfrm>
          <a:prstGeom prst="rect">
            <a:avLst/>
          </a:prstGeom>
        </p:spPr>
      </p:pic>
      <p:pic>
        <p:nvPicPr>
          <p:cNvPr id="8" name="Picture 7"/>
          <p:cNvPicPr>
            <a:picLocks noChangeAspect="1"/>
          </p:cNvPicPr>
          <p:nvPr/>
        </p:nvPicPr>
        <p:blipFill>
          <a:blip r:embed="rId6"/>
          <a:stretch>
            <a:fillRect/>
          </a:stretch>
        </p:blipFill>
        <p:spPr>
          <a:xfrm>
            <a:off x="3782023" y="933930"/>
            <a:ext cx="1588850" cy="1547935"/>
          </a:xfrm>
          <a:prstGeom prst="rect">
            <a:avLst/>
          </a:prstGeom>
        </p:spPr>
      </p:pic>
    </p:spTree>
    <p:extLst>
      <p:ext uri="{BB962C8B-B14F-4D97-AF65-F5344CB8AC3E}">
        <p14:creationId xmlns:p14="http://schemas.microsoft.com/office/powerpoint/2010/main" val="1973234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dirty="0" smtClean="0"/>
              <a:t>Demo: Creating a Forms App</a:t>
            </a:r>
            <a:endParaRPr lang="en-US" dirty="0"/>
          </a:p>
        </p:txBody>
      </p:sp>
    </p:spTree>
    <p:extLst>
      <p:ext uri="{BB962C8B-B14F-4D97-AF65-F5344CB8AC3E}">
        <p14:creationId xmlns:p14="http://schemas.microsoft.com/office/powerpoint/2010/main" val="210822669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2688778"/>
            <a:ext cx="3925887" cy="1021556"/>
          </a:xfrm>
        </p:spPr>
        <p:txBody>
          <a:bodyPr/>
          <a:lstStyle/>
          <a:p>
            <a:r>
              <a:rPr lang="en-US" sz="3200" dirty="0" smtClean="0"/>
              <a:t>Kevin Ford</a:t>
            </a:r>
            <a:endParaRPr lang="en-US" sz="3200" dirty="0"/>
          </a:p>
        </p:txBody>
      </p:sp>
      <p:sp>
        <p:nvSpPr>
          <p:cNvPr id="3" name="Text Placeholder 2"/>
          <p:cNvSpPr>
            <a:spLocks noGrp="1"/>
          </p:cNvSpPr>
          <p:nvPr>
            <p:ph type="body" idx="1"/>
          </p:nvPr>
        </p:nvSpPr>
        <p:spPr>
          <a:xfrm>
            <a:off x="2339752" y="1563638"/>
            <a:ext cx="3697287" cy="1125140"/>
          </a:xfrm>
        </p:spPr>
        <p:txBody>
          <a:bodyPr>
            <a:normAutofit fontScale="70000" lnSpcReduction="20000"/>
          </a:bodyPr>
          <a:lstStyle/>
          <a:p>
            <a:r>
              <a:rPr lang="en-US" dirty="0" err="1" smtClean="0">
                <a:solidFill>
                  <a:schemeClr val="tx1"/>
                </a:solidFill>
              </a:rPr>
              <a:t>KevinF@magenic.com</a:t>
            </a:r>
            <a:endParaRPr lang="en-US" dirty="0" smtClean="0">
              <a:solidFill>
                <a:schemeClr val="tx1"/>
              </a:solidFill>
            </a:endParaRPr>
          </a:p>
          <a:p>
            <a:r>
              <a:rPr lang="en-US" dirty="0" smtClean="0">
                <a:solidFill>
                  <a:schemeClr val="tx1"/>
                </a:solidFill>
              </a:rPr>
              <a:t>@Bowman74</a:t>
            </a:r>
          </a:p>
          <a:p>
            <a:r>
              <a:rPr lang="en-US" dirty="0" smtClean="0">
                <a:solidFill>
                  <a:schemeClr val="tx1"/>
                </a:solidFill>
                <a:hlinkClick r:id="rId2"/>
              </a:rPr>
              <a:t>http://windingroadway.blogspot.com</a:t>
            </a:r>
            <a:endParaRPr lang="en-US" dirty="0" smtClean="0">
              <a:solidFill>
                <a:schemeClr val="tx1"/>
              </a:solidFill>
            </a:endParaRPr>
          </a:p>
          <a:p>
            <a:r>
              <a:rPr lang="en-US" dirty="0">
                <a:solidFill>
                  <a:schemeClr val="bg1">
                    <a:lumMod val="85000"/>
                    <a:lumOff val="15000"/>
                  </a:schemeClr>
                </a:solidFill>
                <a:hlinkClick r:id="rId3"/>
              </a:rPr>
              <a:t>https://</a:t>
            </a:r>
            <a:r>
              <a:rPr lang="en-US" dirty="0" smtClean="0">
                <a:solidFill>
                  <a:schemeClr val="bg1">
                    <a:lumMod val="85000"/>
                    <a:lumOff val="15000"/>
                  </a:schemeClr>
                </a:solidFill>
                <a:hlinkClick r:id="rId3"/>
              </a:rPr>
              <a:t>github.com/Bowman74/VSLiveGoMobile</a:t>
            </a:r>
            <a:endParaRPr lang="en-US" dirty="0" smtClean="0">
              <a:solidFill>
                <a:schemeClr val="bg1">
                  <a:lumMod val="85000"/>
                  <a:lumOff val="15000"/>
                </a:schemeClr>
              </a:solidFill>
            </a:endParaRPr>
          </a:p>
        </p:txBody>
      </p:sp>
    </p:spTree>
    <p:extLst>
      <p:ext uri="{BB962C8B-B14F-4D97-AF65-F5344CB8AC3E}">
        <p14:creationId xmlns:p14="http://schemas.microsoft.com/office/powerpoint/2010/main" val="658774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510" y="781206"/>
            <a:ext cx="2851097" cy="1164474"/>
          </a:xfrm>
        </p:spPr>
        <p:txBody>
          <a:bodyPr>
            <a:normAutofit fontScale="90000"/>
          </a:bodyPr>
          <a:lstStyle/>
          <a:p>
            <a:r>
              <a:rPr lang="en-US" dirty="0"/>
              <a:t>Platform</a:t>
            </a:r>
            <a:br>
              <a:rPr lang="en-US" dirty="0"/>
            </a:br>
            <a:r>
              <a:rPr lang="en-US" dirty="0"/>
              <a:t>Specific Code</a:t>
            </a:r>
          </a:p>
        </p:txBody>
      </p:sp>
      <p:sp>
        <p:nvSpPr>
          <p:cNvPr id="44" name="Text Placeholder 18"/>
          <p:cNvSpPr txBox="1">
            <a:spLocks/>
          </p:cNvSpPr>
          <p:nvPr/>
        </p:nvSpPr>
        <p:spPr>
          <a:xfrm>
            <a:off x="5405510" y="2315556"/>
            <a:ext cx="2981128" cy="1678786"/>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What if we didn’t have to write this code?</a:t>
            </a:r>
            <a:br>
              <a:rPr lang="en-US" sz="2059" dirty="0">
                <a:solidFill>
                  <a:schemeClr val="tx1"/>
                </a:solidFill>
                <a:latin typeface="+mj-lt"/>
              </a:rPr>
            </a:br>
            <a:endParaRPr lang="en-US" sz="2059" dirty="0">
              <a:solidFill>
                <a:schemeClr val="tx1"/>
              </a:solidFill>
              <a:latin typeface="+mj-lt"/>
            </a:endParaRPr>
          </a:p>
          <a:p>
            <a:pPr marL="0" indent="0"/>
            <a:r>
              <a:rPr lang="en-US" sz="2059" dirty="0">
                <a:solidFill>
                  <a:schemeClr val="tx1"/>
                </a:solidFill>
                <a:latin typeface="+mj-lt"/>
              </a:rPr>
              <a:t>What if we could access it from shared code?</a:t>
            </a:r>
          </a:p>
          <a:p>
            <a:pPr marL="0" indent="0"/>
            <a:endParaRPr lang="en-US" sz="2059" dirty="0">
              <a:solidFill>
                <a:schemeClr val="tx1"/>
              </a:solidFill>
              <a:latin typeface="+mj-lt"/>
            </a:endParaRPr>
          </a:p>
        </p:txBody>
      </p:sp>
      <p:grpSp>
        <p:nvGrpSpPr>
          <p:cNvPr id="27" name="Group 26"/>
          <p:cNvGrpSpPr/>
          <p:nvPr/>
        </p:nvGrpSpPr>
        <p:grpSpPr>
          <a:xfrm>
            <a:off x="524012" y="913029"/>
            <a:ext cx="4562156" cy="327926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4" name="TextBox 33"/>
            <p:cNvSpPr txBox="1"/>
            <p:nvPr/>
          </p:nvSpPr>
          <p:spPr>
            <a:xfrm>
              <a:off x="2733010" y="2609178"/>
              <a:ext cx="1711153"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5"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6" name="TextBox 35"/>
            <p:cNvSpPr txBox="1"/>
            <p:nvPr/>
          </p:nvSpPr>
          <p:spPr>
            <a:xfrm>
              <a:off x="2785589"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7" name="TextBox 36"/>
            <p:cNvSpPr txBox="1"/>
            <p:nvPr/>
          </p:nvSpPr>
          <p:spPr>
            <a:xfrm>
              <a:off x="4521967"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a:solidFill>
                    <a:schemeClr val="bg1"/>
                  </a:solidFill>
                </a:rPr>
                <a:t>Battery</a:t>
              </a: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a:solidFill>
                    <a:schemeClr val="bg1"/>
                  </a:solidFill>
                </a:rPr>
                <a:t>Lights</a:t>
              </a:r>
            </a:p>
            <a:p>
              <a:pPr defTabSz="685577" fontAlgn="base">
                <a:lnSpc>
                  <a:spcPct val="120000"/>
                </a:lnSpc>
                <a:spcBef>
                  <a:spcPct val="0"/>
                </a:spcBef>
                <a:spcAft>
                  <a:spcPct val="0"/>
                </a:spcAft>
              </a:pPr>
              <a:r>
                <a:rPr lang="en-US" sz="1350" dirty="0">
                  <a:solidFill>
                    <a:schemeClr val="bg1"/>
                  </a:solidFill>
                </a:rPr>
                <a:t>Notifications</a:t>
              </a: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grpSp>
    </p:spTree>
    <p:extLst>
      <p:ext uri="{BB962C8B-B14F-4D97-AF65-F5344CB8AC3E}">
        <p14:creationId xmlns:p14="http://schemas.microsoft.com/office/powerpoint/2010/main" val="210777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01281" y="1285988"/>
            <a:ext cx="5341439" cy="2571526"/>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TextToSpeech</a:t>
              </a:r>
            </a:p>
          </p:txBody>
        </p:sp>
        <p:sp>
          <p:nvSpPr>
            <p:cNvPr id="51" name="TextBox 50"/>
            <p:cNvSpPr txBox="1"/>
            <p:nvPr/>
          </p:nvSpPr>
          <p:spPr>
            <a:xfrm>
              <a:off x="3062426" y="1623126"/>
              <a:ext cx="6073333" cy="668365"/>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4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172205066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4797363" cy="674749"/>
          </a:xfrm>
        </p:spPr>
        <p:txBody>
          <a:bodyPr>
            <a:normAutofit fontScale="90000"/>
          </a:bodyPr>
          <a:lstStyle/>
          <a:p>
            <a:r>
              <a:rPr lang="en-US" dirty="0"/>
              <a:t>Plugins for </a:t>
            </a:r>
            <a:r>
              <a:rPr lang="en-US" sz="3525" dirty="0"/>
              <a:t>Xamarin</a:t>
            </a:r>
          </a:p>
        </p:txBody>
      </p:sp>
      <p:sp>
        <p:nvSpPr>
          <p:cNvPr id="44" name="Rectangle 43"/>
          <p:cNvSpPr/>
          <p:nvPr/>
        </p:nvSpPr>
        <p:spPr bwMode="auto">
          <a:xfrm>
            <a:off x="1016257" y="1622670"/>
            <a:ext cx="7111487" cy="109949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257" y="1779732"/>
            <a:ext cx="7111486" cy="72507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257" y="3069697"/>
            <a:ext cx="7111487" cy="106581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11" y="377609"/>
            <a:ext cx="4282597" cy="386228"/>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32202629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Plugins</a:t>
            </a:r>
            <a:endParaRPr lang="en-US" dirty="0"/>
          </a:p>
        </p:txBody>
      </p:sp>
    </p:spTree>
    <p:extLst>
      <p:ext uri="{BB962C8B-B14F-4D97-AF65-F5344CB8AC3E}">
        <p14:creationId xmlns:p14="http://schemas.microsoft.com/office/powerpoint/2010/main" val="65533293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err="1"/>
              <a:t>Xamarin</a:t>
            </a:r>
            <a:r>
              <a:rPr lang="en-US" sz="4000" dirty="0"/>
              <a:t> Forms Binding</a:t>
            </a:r>
          </a:p>
        </p:txBody>
      </p:sp>
      <p:sp>
        <p:nvSpPr>
          <p:cNvPr id="3" name="TextBox 2"/>
          <p:cNvSpPr txBox="1"/>
          <p:nvPr/>
        </p:nvSpPr>
        <p:spPr>
          <a:xfrm>
            <a:off x="457200" y="2419350"/>
            <a:ext cx="8229600" cy="1477328"/>
          </a:xfrm>
          <a:prstGeom prst="rect">
            <a:avLst/>
          </a:prstGeom>
          <a:noFill/>
        </p:spPr>
        <p:txBody>
          <a:bodyPr wrap="square" rtlCol="0">
            <a:spAutoFit/>
          </a:bodyPr>
          <a:lstStyle/>
          <a:p>
            <a:r>
              <a:rPr lang="en-US" dirty="0">
                <a:solidFill>
                  <a:srgbClr val="0000FF"/>
                </a:solidFill>
                <a:highlight>
                  <a:srgbClr val="FFFFFF"/>
                </a:highlight>
                <a:latin typeface="Consolas" charset="0"/>
              </a:rPr>
              <a:t>&lt;</a:t>
            </a:r>
            <a:r>
              <a:rPr lang="en-US" dirty="0">
                <a:solidFill>
                  <a:srgbClr val="A31515"/>
                </a:solidFill>
                <a:highlight>
                  <a:srgbClr val="FFFFFF"/>
                </a:highlight>
                <a:latin typeface="Consolas" charset="0"/>
              </a:rPr>
              <a:t>Entry</a:t>
            </a:r>
            <a:r>
              <a:rPr lang="en-US" dirty="0">
                <a:solidFill>
                  <a:srgbClr val="0000FF"/>
                </a:solidFill>
                <a:highlight>
                  <a:srgbClr val="FFFFFF"/>
                </a:highlight>
                <a:latin typeface="Consolas" charset="0"/>
              </a:rPr>
              <a:t> </a:t>
            </a:r>
            <a:r>
              <a:rPr lang="en-US" dirty="0">
                <a:solidFill>
                  <a:srgbClr val="FF0000"/>
                </a:solidFill>
                <a:highlight>
                  <a:srgbClr val="FFFFFF"/>
                </a:highlight>
                <a:latin typeface="Consolas" charset="0"/>
              </a:rPr>
              <a:t>Text</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{Binding Password, Mode=</a:t>
            </a:r>
            <a:r>
              <a:rPr lang="en-US" dirty="0" err="1">
                <a:solidFill>
                  <a:srgbClr val="0000FF"/>
                </a:solidFill>
                <a:highlight>
                  <a:srgbClr val="FFFFFF"/>
                </a:highlight>
                <a:latin typeface="Consolas" charset="0"/>
              </a:rPr>
              <a:t>TwoWay</a:t>
            </a:r>
            <a:r>
              <a:rPr lang="en-US" dirty="0">
                <a:solidFill>
                  <a:srgbClr val="0000FF"/>
                </a:solidFill>
                <a:highlight>
                  <a:srgbClr val="FFFFFF"/>
                </a:highlight>
                <a:latin typeface="Consolas" charset="0"/>
              </a:rPr>
              <a:t>, </a:t>
            </a:r>
            <a:r>
              <a:rPr lang="en-US" dirty="0" smtClean="0">
                <a:solidFill>
                  <a:srgbClr val="0000FF"/>
                </a:solidFill>
                <a:highlight>
                  <a:srgbClr val="FFFFFF"/>
                </a:highlight>
                <a:latin typeface="Consolas" charset="0"/>
              </a:rPr>
              <a:t>Converter=</a:t>
            </a:r>
            <a:r>
              <a:rPr lang="en-US" dirty="0" err="1" smtClean="0">
                <a:solidFill>
                  <a:srgbClr val="0000FF"/>
                </a:solidFill>
                <a:highlight>
                  <a:srgbClr val="FFFFFF"/>
                </a:highlight>
                <a:latin typeface="Consolas" charset="0"/>
              </a:rPr>
              <a:t>PasswordConverter</a:t>
            </a:r>
            <a:r>
              <a:rPr lang="en-US" dirty="0" smtClean="0">
                <a:solidFill>
                  <a:srgbClr val="0000FF"/>
                </a:solidFill>
                <a:highlight>
                  <a:srgbClr val="FFFFFF"/>
                </a:highlight>
                <a:latin typeface="Consolas" charset="0"/>
              </a:rPr>
              <a:t>, </a:t>
            </a:r>
            <a:r>
              <a:rPr lang="en-US" dirty="0" err="1">
                <a:solidFill>
                  <a:srgbClr val="0000FF"/>
                </a:solidFill>
                <a:highlight>
                  <a:srgbClr val="FFFFFF"/>
                </a:highlight>
                <a:latin typeface="Consolas" charset="0"/>
              </a:rPr>
              <a:t>ConverterParameter</a:t>
            </a:r>
            <a:r>
              <a:rPr lang="en-US" dirty="0">
                <a:solidFill>
                  <a:srgbClr val="0000FF"/>
                </a:solidFill>
                <a:highlight>
                  <a:srgbClr val="FFFFFF"/>
                </a:highlight>
                <a:latin typeface="Consolas" charset="0"/>
              </a:rPr>
              <a:t>=23, Path=</a:t>
            </a:r>
            <a:r>
              <a:rPr lang="en-US" dirty="0" err="1">
                <a:solidFill>
                  <a:srgbClr val="0000FF"/>
                </a:solidFill>
                <a:highlight>
                  <a:srgbClr val="FFFFFF"/>
                </a:highlight>
                <a:latin typeface="Consolas" charset="0"/>
              </a:rPr>
              <a:t>PathToBinding</a:t>
            </a:r>
            <a:r>
              <a:rPr lang="en-US" dirty="0">
                <a:solidFill>
                  <a:srgbClr val="0000FF"/>
                </a:solidFill>
                <a:highlight>
                  <a:srgbClr val="FFFFFF"/>
                </a:highlight>
                <a:latin typeface="Consolas" charset="0"/>
              </a:rPr>
              <a:t>, Source='</a:t>
            </a:r>
            <a:r>
              <a:rPr lang="en-US" dirty="0" err="1">
                <a:solidFill>
                  <a:srgbClr val="0000FF"/>
                </a:solidFill>
                <a:highlight>
                  <a:srgbClr val="FFFFFF"/>
                </a:highlight>
                <a:latin typeface="Consolas" charset="0"/>
              </a:rPr>
              <a:t>DifferentSource</a:t>
            </a:r>
            <a:r>
              <a:rPr lang="en-US" dirty="0">
                <a:solidFill>
                  <a:srgbClr val="0000FF"/>
                </a:solidFill>
                <a:highlight>
                  <a:srgbClr val="FFFFFF"/>
                </a:highlight>
                <a:latin typeface="Consolas" charset="0"/>
              </a:rPr>
              <a:t>', </a:t>
            </a:r>
            <a:r>
              <a:rPr lang="en-US" dirty="0" err="1">
                <a:solidFill>
                  <a:srgbClr val="0000FF"/>
                </a:solidFill>
                <a:highlight>
                  <a:srgbClr val="FFFFFF"/>
                </a:highlight>
                <a:latin typeface="Consolas" charset="0"/>
              </a:rPr>
              <a:t>StringFormat</a:t>
            </a:r>
            <a:r>
              <a:rPr lang="en-US" dirty="0">
                <a:solidFill>
                  <a:srgbClr val="0000FF"/>
                </a:solidFill>
                <a:highlight>
                  <a:srgbClr val="FFFFFF"/>
                </a:highlight>
                <a:latin typeface="Consolas" charset="0"/>
              </a:rPr>
              <a:t>='</a:t>
            </a:r>
            <a:r>
              <a:rPr lang="en-US" dirty="0" err="1">
                <a:solidFill>
                  <a:srgbClr val="0000FF"/>
                </a:solidFill>
                <a:highlight>
                  <a:srgbClr val="FFFFFF"/>
                </a:highlight>
                <a:latin typeface="Consolas" charset="0"/>
              </a:rPr>
              <a:t>formatstring</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IsPassword</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True</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Grid.Column</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0</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Grid.Row</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4</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a:t>
            </a:r>
            <a:r>
              <a:rPr lang="en-US" dirty="0" err="1">
                <a:solidFill>
                  <a:srgbClr val="FF0000"/>
                </a:solidFill>
                <a:highlight>
                  <a:srgbClr val="FFFFFF"/>
                </a:highlight>
                <a:latin typeface="Consolas" charset="0"/>
              </a:rPr>
              <a:t>HorizontalOptions</a:t>
            </a:r>
            <a:r>
              <a:rPr lang="en-US" dirty="0">
                <a:solidFill>
                  <a:srgbClr val="0000FF"/>
                </a:solidFill>
                <a:highlight>
                  <a:srgbClr val="FFFFFF"/>
                </a:highlight>
                <a:latin typeface="Consolas" charset="0"/>
              </a:rPr>
              <a:t>=</a:t>
            </a:r>
            <a:r>
              <a:rPr lang="en-US" dirty="0">
                <a:solidFill>
                  <a:srgbClr val="000000"/>
                </a:solidFill>
                <a:highlight>
                  <a:srgbClr val="FFFFFF"/>
                </a:highlight>
                <a:latin typeface="Consolas" charset="0"/>
              </a:rPr>
              <a:t>"</a:t>
            </a:r>
            <a:r>
              <a:rPr lang="en-US" dirty="0" err="1">
                <a:solidFill>
                  <a:srgbClr val="0000FF"/>
                </a:solidFill>
                <a:highlight>
                  <a:srgbClr val="FFFFFF"/>
                </a:highlight>
                <a:latin typeface="Consolas" charset="0"/>
              </a:rPr>
              <a:t>FillAndExpand</a:t>
            </a:r>
            <a:r>
              <a:rPr lang="en-US" dirty="0">
                <a:solidFill>
                  <a:srgbClr val="000000"/>
                </a:solidFill>
                <a:highlight>
                  <a:srgbClr val="FFFFFF"/>
                </a:highlight>
                <a:latin typeface="Consolas" charset="0"/>
              </a:rPr>
              <a:t>"</a:t>
            </a:r>
            <a:r>
              <a:rPr lang="en-US" dirty="0">
                <a:solidFill>
                  <a:srgbClr val="0000FF"/>
                </a:solidFill>
                <a:highlight>
                  <a:srgbClr val="FFFFFF"/>
                </a:highlight>
                <a:latin typeface="Consolas" charset="0"/>
              </a:rPr>
              <a:t> /&gt;</a:t>
            </a:r>
            <a:endParaRPr lang="en-US" dirty="0"/>
          </a:p>
        </p:txBody>
      </p:sp>
    </p:spTree>
    <p:extLst>
      <p:ext uri="{BB962C8B-B14F-4D97-AF65-F5344CB8AC3E}">
        <p14:creationId xmlns:p14="http://schemas.microsoft.com/office/powerpoint/2010/main" val="801568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a:t>Creating a Value Converter</a:t>
            </a:r>
          </a:p>
        </p:txBody>
      </p:sp>
      <p:sp>
        <p:nvSpPr>
          <p:cNvPr id="3" name="TextBox 2"/>
          <p:cNvSpPr txBox="1"/>
          <p:nvPr/>
        </p:nvSpPr>
        <p:spPr>
          <a:xfrm>
            <a:off x="457200" y="1044180"/>
            <a:ext cx="8229600" cy="3416320"/>
          </a:xfrm>
          <a:prstGeom prst="rect">
            <a:avLst/>
          </a:prstGeom>
          <a:noFill/>
        </p:spPr>
        <p:txBody>
          <a:bodyPr wrap="square" rtlCol="0">
            <a:spAutoFit/>
          </a:bodyPr>
          <a:lstStyle/>
          <a:p>
            <a:r>
              <a:rPr lang="en-US" sz="1200" dirty="0" smtClean="0">
                <a:solidFill>
                  <a:srgbClr val="0000FF"/>
                </a:solidFill>
                <a:highlight>
                  <a:srgbClr val="FFFFFF"/>
                </a:highlight>
                <a:latin typeface="Consolas" charset="0"/>
              </a:rPr>
              <a:t>public</a:t>
            </a:r>
            <a:r>
              <a:rPr lang="en-US" sz="1200" dirty="0" smtClean="0">
                <a:solidFill>
                  <a:srgbClr val="000000"/>
                </a:solidFill>
                <a:highlight>
                  <a:srgbClr val="FFFFFF"/>
                </a:highlight>
                <a:latin typeface="Consolas" charset="0"/>
              </a:rPr>
              <a:t> </a:t>
            </a:r>
            <a:r>
              <a:rPr lang="en-US" sz="1200" dirty="0">
                <a:solidFill>
                  <a:srgbClr val="0000FF"/>
                </a:solidFill>
                <a:highlight>
                  <a:srgbClr val="FFFFFF"/>
                </a:highlight>
                <a:latin typeface="Consolas" charset="0"/>
              </a:rPr>
              <a:t>class</a:t>
            </a:r>
            <a:r>
              <a:rPr lang="en-US" sz="1200" dirty="0">
                <a:solidFill>
                  <a:srgbClr val="000000"/>
                </a:solidFill>
                <a:highlight>
                  <a:srgbClr val="FFFFFF"/>
                </a:highlight>
                <a:latin typeface="Consolas" charset="0"/>
              </a:rPr>
              <a:t> </a:t>
            </a:r>
            <a:r>
              <a:rPr lang="en-US" sz="1200" dirty="0" err="1">
                <a:solidFill>
                  <a:srgbClr val="2B91AF"/>
                </a:solidFill>
                <a:highlight>
                  <a:srgbClr val="FFFFFF"/>
                </a:highlight>
                <a:latin typeface="Consolas" charset="0"/>
              </a:rPr>
              <a:t>DateConverter</a:t>
            </a:r>
            <a:r>
              <a:rPr lang="en-US" sz="1200" dirty="0">
                <a:solidFill>
                  <a:srgbClr val="000000"/>
                </a:solidFill>
                <a:highlight>
                  <a:srgbClr val="FFFFFF"/>
                </a:highlight>
                <a:latin typeface="Consolas" charset="0"/>
              </a:rPr>
              <a:t> : </a:t>
            </a:r>
            <a:r>
              <a:rPr lang="en-US" sz="1200" dirty="0" err="1">
                <a:solidFill>
                  <a:srgbClr val="2B91AF"/>
                </a:solidFill>
                <a:highlight>
                  <a:srgbClr val="FFFFFF"/>
                </a:highlight>
                <a:latin typeface="Consolas" charset="0"/>
              </a:rPr>
              <a:t>IValueConverter</a:t>
            </a:r>
            <a:endParaRPr lang="en-US"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a:t>
            </a:r>
            <a:endParaRPr lang="de-DE"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public</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Convert</a:t>
            </a:r>
            <a:r>
              <a:rPr lang="de-DE" sz="1200" dirty="0">
                <a:solidFill>
                  <a:srgbClr val="000000"/>
                </a:solidFill>
                <a:highlight>
                  <a:srgbClr val="FFFFFF"/>
                </a:highlight>
                <a:latin typeface="Consolas" charset="0"/>
              </a:rPr>
              <a:t>(</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a:solidFill>
                  <a:srgbClr val="2B91AF"/>
                </a:solidFill>
                <a:highlight>
                  <a:srgbClr val="FFFFFF"/>
                </a:highlight>
                <a:latin typeface="Consolas" charset="0"/>
              </a:rPr>
              <a:t>Type</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targetType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parameter</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CultureInfo</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culture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var</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a:t>
            </a:r>
            <a:r>
              <a:rPr lang="de-DE" sz="1200" dirty="0">
                <a:solidFill>
                  <a:srgbClr val="000000"/>
                </a:solidFill>
                <a:highlight>
                  <a:srgbClr val="FFFFFF"/>
                </a:highlight>
                <a:latin typeface="Consolas" charset="0"/>
              </a:rPr>
              <a:t> =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as</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DateTime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if</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inputValue.HasValue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return</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inputValue.Value.ToShortDateString</a:t>
            </a:r>
            <a:r>
              <a:rPr lang="de-DE" sz="1200" dirty="0">
                <a:solidFill>
                  <a:srgbClr val="000000"/>
                </a:solidFill>
                <a:highlight>
                  <a:srgbClr val="FFFFFF"/>
                </a:highlight>
                <a:latin typeface="Consolas" charset="0"/>
              </a:rPr>
              <a:t>();</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en-US" sz="1200" dirty="0">
                <a:solidFill>
                  <a:srgbClr val="000000"/>
                </a:solidFill>
                <a:highlight>
                  <a:srgbClr val="FFFFFF"/>
                </a:highlight>
                <a:latin typeface="Consolas" charset="0"/>
              </a:rPr>
              <a:t> </a:t>
            </a:r>
            <a:r>
              <a:rPr lang="en-US" sz="1200" dirty="0" smtClean="0">
                <a:solidFill>
                  <a:srgbClr val="000000"/>
                </a:solidFill>
                <a:highlight>
                  <a:srgbClr val="FFFFFF"/>
                </a:highlight>
                <a:latin typeface="Consolas" charset="0"/>
              </a:rPr>
              <a:t>       </a:t>
            </a:r>
            <a:r>
              <a:rPr lang="en-US" sz="1200" dirty="0">
                <a:solidFill>
                  <a:srgbClr val="0000FF"/>
                </a:solidFill>
                <a:highlight>
                  <a:srgbClr val="FFFFFF"/>
                </a:highlight>
                <a:latin typeface="Consolas" charset="0"/>
              </a:rPr>
              <a:t>return</a:t>
            </a:r>
            <a:r>
              <a:rPr lang="en-US" sz="1200" dirty="0">
                <a:solidFill>
                  <a:srgbClr val="000000"/>
                </a:solidFill>
                <a:highlight>
                  <a:srgbClr val="FFFFFF"/>
                </a:highlight>
                <a:latin typeface="Consolas" charset="0"/>
              </a:rPr>
              <a:t> value;</a:t>
            </a:r>
          </a:p>
          <a:p>
            <a:r>
              <a:rPr lang="de-DE" sz="1200" dirty="0">
                <a:solidFill>
                  <a:srgbClr val="000000"/>
                </a:solidFill>
                <a:highlight>
                  <a:srgbClr val="FFFFFF"/>
                </a:highlight>
                <a:latin typeface="Consolas" charset="0"/>
              </a:rPr>
              <a:t> </a:t>
            </a:r>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endParaRPr lang="de-DE" sz="1200" dirty="0">
              <a:solidFill>
                <a:srgbClr val="000000"/>
              </a:solidFill>
              <a:highlight>
                <a:srgbClr val="FFFFFF"/>
              </a:highlight>
              <a:latin typeface="Consolas" charset="0"/>
            </a:endParaRP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public</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ConvertBack</a:t>
            </a:r>
            <a:r>
              <a:rPr lang="de-DE" sz="1200" dirty="0">
                <a:solidFill>
                  <a:srgbClr val="000000"/>
                </a:solidFill>
                <a:highlight>
                  <a:srgbClr val="FFFFFF"/>
                </a:highlight>
                <a:latin typeface="Consolas" charset="0"/>
              </a:rPr>
              <a:t>(</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value</a:t>
            </a:r>
            <a:r>
              <a:rPr lang="de-DE" sz="1200" dirty="0">
                <a:solidFill>
                  <a:srgbClr val="000000"/>
                </a:solidFill>
                <a:highlight>
                  <a:srgbClr val="FFFFFF"/>
                </a:highlight>
                <a:latin typeface="Consolas" charset="0"/>
              </a:rPr>
              <a:t>, </a:t>
            </a:r>
            <a:r>
              <a:rPr lang="de-DE" sz="1200" dirty="0">
                <a:solidFill>
                  <a:srgbClr val="2B91AF"/>
                </a:solidFill>
                <a:highlight>
                  <a:srgbClr val="FFFFFF"/>
                </a:highlight>
                <a:latin typeface="Consolas" charset="0"/>
              </a:rPr>
              <a:t>Type</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targetType</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object</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parameter</a:t>
            </a:r>
            <a:r>
              <a:rPr lang="de-DE" sz="1200" dirty="0">
                <a:solidFill>
                  <a:srgbClr val="000000"/>
                </a:solidFill>
                <a:highlight>
                  <a:srgbClr val="FFFFFF"/>
                </a:highlight>
                <a:latin typeface="Consolas" charset="0"/>
              </a:rPr>
              <a:t>, </a:t>
            </a:r>
            <a:r>
              <a:rPr lang="de-DE" sz="1200" dirty="0" err="1">
                <a:solidFill>
                  <a:srgbClr val="2B91AF"/>
                </a:solidFill>
                <a:highlight>
                  <a:srgbClr val="FFFFFF"/>
                </a:highlight>
                <a:latin typeface="Consolas" charset="0"/>
              </a:rPr>
              <a:t>CultureInfo</a:t>
            </a:r>
            <a:r>
              <a:rPr lang="de-DE" sz="1200" dirty="0">
                <a:solidFill>
                  <a:srgbClr val="000000"/>
                </a:solidFill>
                <a:highlight>
                  <a:srgbClr val="FFFFFF"/>
                </a:highlight>
                <a:latin typeface="Consolas" charset="0"/>
              </a:rPr>
              <a:t> </a:t>
            </a:r>
            <a:r>
              <a:rPr lang="de-DE" sz="1200" dirty="0" err="1">
                <a:solidFill>
                  <a:srgbClr val="000000"/>
                </a:solidFill>
                <a:highlight>
                  <a:srgbClr val="FFFFFF"/>
                </a:highlight>
                <a:latin typeface="Consolas" charset="0"/>
              </a:rPr>
              <a:t>culture</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p>
          <a:p>
            <a:r>
              <a:rPr lang="de-DE" sz="1200" dirty="0" smtClean="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throw</a:t>
            </a:r>
            <a:r>
              <a:rPr lang="de-DE" sz="1200" dirty="0">
                <a:solidFill>
                  <a:srgbClr val="000000"/>
                </a:solidFill>
                <a:highlight>
                  <a:srgbClr val="FFFFFF"/>
                </a:highlight>
                <a:latin typeface="Consolas" charset="0"/>
              </a:rPr>
              <a:t> </a:t>
            </a:r>
            <a:r>
              <a:rPr lang="de-DE" sz="1200" dirty="0" err="1">
                <a:solidFill>
                  <a:srgbClr val="0000FF"/>
                </a:solidFill>
                <a:highlight>
                  <a:srgbClr val="FFFFFF"/>
                </a:highlight>
                <a:latin typeface="Consolas" charset="0"/>
              </a:rPr>
              <a:t>new</a:t>
            </a:r>
            <a:r>
              <a:rPr lang="de-DE" sz="1200" dirty="0">
                <a:solidFill>
                  <a:srgbClr val="000000"/>
                </a:solidFill>
                <a:highlight>
                  <a:srgbClr val="FFFFFF"/>
                </a:highlight>
                <a:latin typeface="Consolas" charset="0"/>
              </a:rPr>
              <a:t> </a:t>
            </a:r>
            <a:r>
              <a:rPr lang="de-DE" sz="1200" b="1" dirty="0" err="1">
                <a:solidFill>
                  <a:srgbClr val="00008B"/>
                </a:solidFill>
                <a:highlight>
                  <a:srgbClr val="FFFFFF"/>
                </a:highlight>
                <a:latin typeface="Consolas" charset="0"/>
              </a:rPr>
              <a:t>NotImplementedException</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    </a:t>
            </a:r>
            <a:r>
              <a:rPr lang="de-DE" sz="1200" dirty="0">
                <a:solidFill>
                  <a:srgbClr val="000000"/>
                </a:solidFill>
                <a:highlight>
                  <a:srgbClr val="FFFFFF"/>
                </a:highlight>
                <a:latin typeface="Consolas" charset="0"/>
              </a:rPr>
              <a:t>}</a:t>
            </a:r>
          </a:p>
          <a:p>
            <a:r>
              <a:rPr lang="de-DE" sz="1200" dirty="0" smtClean="0">
                <a:solidFill>
                  <a:srgbClr val="000000"/>
                </a:solidFill>
                <a:highlight>
                  <a:srgbClr val="FFFFFF"/>
                </a:highlight>
                <a:latin typeface="Consolas" charset="0"/>
              </a:rPr>
              <a:t>}</a:t>
            </a:r>
            <a:endParaRPr lang="en-US" sz="1200" dirty="0"/>
          </a:p>
        </p:txBody>
      </p:sp>
    </p:spTree>
    <p:extLst>
      <p:ext uri="{BB962C8B-B14F-4D97-AF65-F5344CB8AC3E}">
        <p14:creationId xmlns:p14="http://schemas.microsoft.com/office/powerpoint/2010/main" val="7985593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a:bodyPr>
          <a:lstStyle/>
          <a:p>
            <a:r>
              <a:rPr lang="en-US" dirty="0" smtClean="0"/>
              <a:t>Demo – Binding with Forms</a:t>
            </a:r>
            <a:endParaRPr lang="en-US" dirty="0"/>
          </a:p>
        </p:txBody>
      </p:sp>
    </p:spTree>
    <p:extLst>
      <p:ext uri="{BB962C8B-B14F-4D97-AF65-F5344CB8AC3E}">
        <p14:creationId xmlns:p14="http://schemas.microsoft.com/office/powerpoint/2010/main" val="1762122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3600" dirty="0"/>
              <a:t>Custom Renderers</a:t>
            </a:r>
          </a:p>
        </p:txBody>
      </p:sp>
      <p:sp>
        <p:nvSpPr>
          <p:cNvPr id="3" name="Rounded Rectangle 2"/>
          <p:cNvSpPr/>
          <p:nvPr/>
        </p:nvSpPr>
        <p:spPr>
          <a:xfrm>
            <a:off x="3733800" y="1352550"/>
            <a:ext cx="1676400" cy="1143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endParaRPr lang="en-US" dirty="0"/>
          </a:p>
        </p:txBody>
      </p:sp>
      <p:sp>
        <p:nvSpPr>
          <p:cNvPr id="4" name="Rounded Rectangle 3"/>
          <p:cNvSpPr/>
          <p:nvPr/>
        </p:nvSpPr>
        <p:spPr>
          <a:xfrm>
            <a:off x="1066800" y="3089670"/>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iOS</a:t>
            </a:r>
            <a:endParaRPr lang="en-US" dirty="0"/>
          </a:p>
        </p:txBody>
      </p:sp>
      <p:sp>
        <p:nvSpPr>
          <p:cNvPr id="5" name="Rounded Rectangle 4"/>
          <p:cNvSpPr/>
          <p:nvPr/>
        </p:nvSpPr>
        <p:spPr>
          <a:xfrm>
            <a:off x="3733800" y="3089670"/>
            <a:ext cx="1676400" cy="11430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Android</a:t>
            </a:r>
            <a:endParaRPr lang="en-US" dirty="0"/>
          </a:p>
        </p:txBody>
      </p:sp>
      <p:sp>
        <p:nvSpPr>
          <p:cNvPr id="6" name="Rounded Rectangle 5"/>
          <p:cNvSpPr/>
          <p:nvPr/>
        </p:nvSpPr>
        <p:spPr>
          <a:xfrm>
            <a:off x="6400800" y="3089670"/>
            <a:ext cx="1676400" cy="1143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UWP</a:t>
            </a:r>
            <a:endParaRPr lang="en-US" dirty="0"/>
          </a:p>
        </p:txBody>
      </p:sp>
      <p:cxnSp>
        <p:nvCxnSpPr>
          <p:cNvPr id="7" name="Elbow Connector 6"/>
          <p:cNvCxnSpPr>
            <a:stCxn id="4" idx="3"/>
            <a:endCxn id="7" idx="0"/>
          </p:cNvCxnSpPr>
          <p:nvPr/>
        </p:nvCxnSpPr>
        <p:spPr>
          <a:xfrm>
            <a:off x="5410200" y="1924050"/>
            <a:ext cx="1828800" cy="11656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2"/>
            <a:endCxn id="6" idx="0"/>
          </p:cNvCxnSpPr>
          <p:nvPr/>
        </p:nvCxnSpPr>
        <p:spPr>
          <a:xfrm>
            <a:off x="4572000" y="2495550"/>
            <a:ext cx="0" cy="594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4" idx="1"/>
            <a:endCxn id="5" idx="0"/>
          </p:cNvCxnSpPr>
          <p:nvPr/>
        </p:nvCxnSpPr>
        <p:spPr>
          <a:xfrm rot="10800000" flipV="1">
            <a:off x="1905000" y="1924050"/>
            <a:ext cx="1828800" cy="116562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547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fontScale="90000"/>
          </a:bodyPr>
          <a:lstStyle/>
          <a:p>
            <a:r>
              <a:rPr lang="en-US" dirty="0" smtClean="0"/>
              <a:t>Demo – Creating a Custom Renderer</a:t>
            </a:r>
            <a:endParaRPr lang="en-US" dirty="0"/>
          </a:p>
        </p:txBody>
      </p:sp>
    </p:spTree>
    <p:extLst>
      <p:ext uri="{BB962C8B-B14F-4D97-AF65-F5344CB8AC3E}">
        <p14:creationId xmlns:p14="http://schemas.microsoft.com/office/powerpoint/2010/main" val="16495835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Bindable</a:t>
            </a:r>
            <a:r>
              <a:rPr lang="en-US" dirty="0" smtClean="0"/>
              <a:t> Native Views</a:t>
            </a:r>
            <a:endParaRPr lang="en-US" dirty="0"/>
          </a:p>
        </p:txBody>
      </p:sp>
      <p:sp>
        <p:nvSpPr>
          <p:cNvPr id="10" name="Rectangle 9"/>
          <p:cNvSpPr/>
          <p:nvPr/>
        </p:nvSpPr>
        <p:spPr>
          <a:xfrm>
            <a:off x="457200" y="1966131"/>
            <a:ext cx="8229600" cy="517920"/>
          </a:xfrm>
          <a:prstGeom prst="rect">
            <a:avLst/>
          </a:prstGeom>
          <a:solidFill>
            <a:srgbClr val="0C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include directly in </a:t>
            </a:r>
            <a:r>
              <a:rPr lang="en-US" dirty="0" err="1"/>
              <a:t>Xaml</a:t>
            </a:r>
            <a:endParaRPr lang="en-US" dirty="0"/>
          </a:p>
        </p:txBody>
      </p:sp>
      <p:sp>
        <p:nvSpPr>
          <p:cNvPr id="11" name="Rectangle 10"/>
          <p:cNvSpPr/>
          <p:nvPr/>
        </p:nvSpPr>
        <p:spPr>
          <a:xfrm>
            <a:off x="971600" y="2584648"/>
            <a:ext cx="7715200" cy="517920"/>
          </a:xfrm>
          <a:prstGeom prst="rect">
            <a:avLst/>
          </a:prstGeom>
          <a:solidFill>
            <a:srgbClr val="00A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used in XAML, cannot use </a:t>
            </a:r>
            <a:r>
              <a:rPr lang="en-US" dirty="0" err="1"/>
              <a:t>x:Name</a:t>
            </a:r>
            <a:endParaRPr lang="en-US" dirty="0"/>
          </a:p>
        </p:txBody>
      </p:sp>
      <p:sp>
        <p:nvSpPr>
          <p:cNvPr id="12" name="Rectangle 11"/>
          <p:cNvSpPr/>
          <p:nvPr/>
        </p:nvSpPr>
        <p:spPr>
          <a:xfrm>
            <a:off x="457200" y="3203165"/>
            <a:ext cx="8229600" cy="51792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May </a:t>
            </a:r>
            <a:r>
              <a:rPr lang="en-US" dirty="0"/>
              <a:t>need special handling for PCLs (</a:t>
            </a:r>
            <a:r>
              <a:rPr lang="en-US" dirty="0" err="1"/>
              <a:t>Xaml</a:t>
            </a:r>
            <a:r>
              <a:rPr lang="en-US" dirty="0"/>
              <a:t> OK</a:t>
            </a:r>
            <a:r>
              <a:rPr lang="en-US" dirty="0" smtClean="0"/>
              <a:t>)</a:t>
            </a:r>
            <a:endParaRPr lang="en-US" dirty="0"/>
          </a:p>
        </p:txBody>
      </p:sp>
      <p:sp>
        <p:nvSpPr>
          <p:cNvPr id="13" name="Rectangle 12"/>
          <p:cNvSpPr/>
          <p:nvPr/>
        </p:nvSpPr>
        <p:spPr>
          <a:xfrm>
            <a:off x="457200" y="1347614"/>
            <a:ext cx="8229600" cy="517920"/>
          </a:xfrm>
          <a:prstGeom prst="rect">
            <a:avLst/>
          </a:prstGeom>
          <a:solidFill>
            <a:srgbClr val="45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add native controls directly to layouts</a:t>
            </a:r>
          </a:p>
        </p:txBody>
      </p:sp>
      <p:sp>
        <p:nvSpPr>
          <p:cNvPr id="14" name="Rectangle 13"/>
          <p:cNvSpPr/>
          <p:nvPr/>
        </p:nvSpPr>
        <p:spPr>
          <a:xfrm>
            <a:off x="457200" y="3821682"/>
            <a:ext cx="8229600" cy="517920"/>
          </a:xfrm>
          <a:prstGeom prst="rect">
            <a:avLst/>
          </a:prstGeom>
          <a:solidFill>
            <a:srgbClr val="008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Don’t </a:t>
            </a:r>
            <a:r>
              <a:rPr lang="en-US" dirty="0"/>
              <a:t>always display </a:t>
            </a:r>
            <a:r>
              <a:rPr lang="en-US" dirty="0" smtClean="0"/>
              <a:t>correctly</a:t>
            </a:r>
            <a:endParaRPr lang="en-US" dirty="0"/>
          </a:p>
        </p:txBody>
      </p:sp>
    </p:spTree>
    <p:extLst>
      <p:ext uri="{BB962C8B-B14F-4D97-AF65-F5344CB8AC3E}">
        <p14:creationId xmlns:p14="http://schemas.microsoft.com/office/powerpoint/2010/main" val="53606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0" y="2245336"/>
            <a:ext cx="9144000" cy="174014"/>
          </a:xfrm>
          <a:prstGeom prst="rect">
            <a:avLst/>
          </a:prstGeom>
        </p:spPr>
      </p:pic>
      <p:pic>
        <p:nvPicPr>
          <p:cNvPr id="7" name="Picture 6"/>
          <p:cNvPicPr>
            <a:picLocks noChangeAspect="1"/>
          </p:cNvPicPr>
          <p:nvPr/>
        </p:nvPicPr>
        <p:blipFill>
          <a:blip r:embed="rId4"/>
          <a:stretch>
            <a:fillRect/>
          </a:stretch>
        </p:blipFill>
        <p:spPr>
          <a:xfrm>
            <a:off x="1721794" y="1737580"/>
            <a:ext cx="1941185" cy="1976597"/>
          </a:xfrm>
          <a:prstGeom prst="rect">
            <a:avLst/>
          </a:prstGeom>
        </p:spPr>
      </p:pic>
      <p:pic>
        <p:nvPicPr>
          <p:cNvPr id="8" name="Picture 7"/>
          <p:cNvPicPr>
            <a:picLocks noChangeAspect="1"/>
          </p:cNvPicPr>
          <p:nvPr/>
        </p:nvPicPr>
        <p:blipFill>
          <a:blip r:embed="rId5"/>
          <a:stretch>
            <a:fillRect/>
          </a:stretch>
        </p:blipFill>
        <p:spPr>
          <a:xfrm>
            <a:off x="3606290" y="1737580"/>
            <a:ext cx="1937966" cy="1976597"/>
          </a:xfrm>
          <a:prstGeom prst="rect">
            <a:avLst/>
          </a:prstGeom>
        </p:spPr>
      </p:pic>
      <p:pic>
        <p:nvPicPr>
          <p:cNvPr id="9" name="Picture 8"/>
          <p:cNvPicPr>
            <a:picLocks noChangeAspect="1"/>
          </p:cNvPicPr>
          <p:nvPr/>
        </p:nvPicPr>
        <p:blipFill>
          <a:blip r:embed="rId6"/>
          <a:stretch>
            <a:fillRect/>
          </a:stretch>
        </p:blipFill>
        <p:spPr>
          <a:xfrm>
            <a:off x="-162704" y="1737580"/>
            <a:ext cx="1941185" cy="1976597"/>
          </a:xfrm>
          <a:prstGeom prst="rect">
            <a:avLst/>
          </a:prstGeom>
        </p:spPr>
      </p:pic>
      <p:pic>
        <p:nvPicPr>
          <p:cNvPr id="10" name="Picture 9"/>
          <p:cNvPicPr>
            <a:picLocks noChangeAspect="1"/>
          </p:cNvPicPr>
          <p:nvPr/>
        </p:nvPicPr>
        <p:blipFill>
          <a:blip r:embed="rId7"/>
          <a:stretch>
            <a:fillRect/>
          </a:stretch>
        </p:blipFill>
        <p:spPr>
          <a:xfrm>
            <a:off x="7372067" y="1737580"/>
            <a:ext cx="1941185" cy="1976597"/>
          </a:xfrm>
          <a:prstGeom prst="rect">
            <a:avLst/>
          </a:prstGeom>
        </p:spPr>
      </p:pic>
      <p:pic>
        <p:nvPicPr>
          <p:cNvPr id="11" name="Picture 10"/>
          <p:cNvPicPr>
            <a:picLocks noChangeAspect="1"/>
          </p:cNvPicPr>
          <p:nvPr/>
        </p:nvPicPr>
        <p:blipFill>
          <a:blip r:embed="rId8"/>
          <a:stretch>
            <a:fillRect/>
          </a:stretch>
        </p:blipFill>
        <p:spPr>
          <a:xfrm>
            <a:off x="5487569" y="1737580"/>
            <a:ext cx="1941185" cy="1976597"/>
          </a:xfrm>
          <a:prstGeom prst="rect">
            <a:avLst/>
          </a:prstGeom>
        </p:spPr>
      </p:pic>
      <p:sp>
        <p:nvSpPr>
          <p:cNvPr id="12" name="Rectangle 11"/>
          <p:cNvSpPr/>
          <p:nvPr/>
        </p:nvSpPr>
        <p:spPr bwMode="auto">
          <a:xfrm>
            <a:off x="0" y="2924544"/>
            <a:ext cx="9144000" cy="1114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9498" y="3170226"/>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3995"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Test</a:t>
            </a:r>
          </a:p>
        </p:txBody>
      </p:sp>
      <p:sp>
        <p:nvSpPr>
          <p:cNvPr id="15" name="TextBox 14"/>
          <p:cNvSpPr txBox="1"/>
          <p:nvPr/>
        </p:nvSpPr>
        <p:spPr>
          <a:xfrm>
            <a:off x="3825722"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913" y="324327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Distribute</a:t>
            </a:r>
          </a:p>
        </p:txBody>
      </p:sp>
      <p:sp>
        <p:nvSpPr>
          <p:cNvPr id="17" name="TextBox 16"/>
          <p:cNvSpPr txBox="1"/>
          <p:nvPr/>
        </p:nvSpPr>
        <p:spPr>
          <a:xfrm>
            <a:off x="7597411"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Monitor</a:t>
            </a:r>
          </a:p>
        </p:txBody>
      </p:sp>
    </p:spTree>
    <p:extLst>
      <p:ext uri="{BB962C8B-B14F-4D97-AF65-F5344CB8AC3E}">
        <p14:creationId xmlns:p14="http://schemas.microsoft.com/office/powerpoint/2010/main" val="197003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1720" y="1275606"/>
            <a:ext cx="5184576" cy="29523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smtClean="0"/>
              <a:t>Xamarin</a:t>
            </a:r>
            <a:r>
              <a:rPr lang="en-US" dirty="0" smtClean="0"/>
              <a:t> Forms : Layout</a:t>
            </a:r>
            <a:endParaRPr lang="en-US" dirty="0"/>
          </a:p>
        </p:txBody>
      </p:sp>
      <p:sp>
        <p:nvSpPr>
          <p:cNvPr id="6" name="Rectangle 5"/>
          <p:cNvSpPr/>
          <p:nvPr/>
        </p:nvSpPr>
        <p:spPr>
          <a:xfrm>
            <a:off x="2591779" y="1797664"/>
            <a:ext cx="3960440" cy="1908212"/>
          </a:xfrm>
          <a:prstGeom prst="rect">
            <a:avLst/>
          </a:prstGeom>
          <a:solidFill>
            <a:srgbClr val="3891A7"/>
          </a:solidFill>
          <a:ln w="25400" cap="flat" cmpd="sng" algn="ctr">
            <a:solidFill>
              <a:srgbClr val="3891A7">
                <a:shade val="50000"/>
              </a:srgbClr>
            </a:solidFill>
            <a:prstDash val="solid"/>
          </a:ln>
          <a:effectLst/>
        </p:spPr>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
                <a:cs typeface=""/>
              </a:rPr>
              <a:t>Xamarin</a:t>
            </a:r>
            <a:r>
              <a:rPr kumimoji="0" lang="en-US" sz="1800" b="0" i="0" u="none" strike="noStrike" kern="0" cap="none" spc="0" normalizeH="0" baseline="0" noProof="0" dirty="0" smtClean="0">
                <a:ln>
                  <a:noFill/>
                </a:ln>
                <a:solidFill>
                  <a:prstClr val="white"/>
                </a:solidFill>
                <a:effectLst/>
                <a:uLnTx/>
                <a:uFillTx/>
                <a:latin typeface="Calibri"/>
                <a:ea typeface=""/>
                <a:cs typeface=""/>
              </a:rPr>
              <a:t> Forms : </a:t>
            </a:r>
            <a:r>
              <a:rPr kumimoji="0" lang="en-US" sz="1800" b="0" i="0" u="none" strike="noStrike" kern="0" cap="none" spc="0" normalizeH="0" baseline="0" noProof="0" dirty="0" err="1" smtClean="0">
                <a:ln>
                  <a:noFill/>
                </a:ln>
                <a:solidFill>
                  <a:prstClr val="white"/>
                </a:solidFill>
                <a:effectLst/>
                <a:uLnTx/>
                <a:uFillTx/>
                <a:latin typeface="Calibri"/>
                <a:ea typeface=""/>
                <a:cs typeface=""/>
              </a:rPr>
              <a:t>NativeViewWrapper</a:t>
            </a:r>
            <a:endParaRPr kumimoji="0" lang="en-US" sz="1800" b="0" i="0" u="none" strike="noStrike" kern="0" cap="none" spc="0" normalizeH="0" baseline="0" noProof="0" dirty="0" smtClean="0">
              <a:ln>
                <a:noFill/>
              </a:ln>
              <a:solidFill>
                <a:prstClr val="white"/>
              </a:solidFill>
              <a:effectLst/>
              <a:uLnTx/>
              <a:uFillTx/>
              <a:latin typeface="Calibri"/>
              <a:ea typeface=""/>
              <a:cs typeface=""/>
            </a:endParaRPr>
          </a:p>
        </p:txBody>
      </p:sp>
      <p:sp>
        <p:nvSpPr>
          <p:cNvPr id="2" name="Title 1"/>
          <p:cNvSpPr>
            <a:spLocks noGrp="1"/>
          </p:cNvSpPr>
          <p:nvPr>
            <p:ph type="title"/>
          </p:nvPr>
        </p:nvSpPr>
        <p:spPr/>
        <p:txBody>
          <a:bodyPr/>
          <a:lstStyle/>
          <a:p>
            <a:r>
              <a:rPr lang="en-US" dirty="0" smtClean="0"/>
              <a:t>Creating a Native View</a:t>
            </a:r>
            <a:endParaRPr lang="en-US" dirty="0"/>
          </a:p>
        </p:txBody>
      </p:sp>
      <p:sp>
        <p:nvSpPr>
          <p:cNvPr id="4" name="Rectangle 3"/>
          <p:cNvSpPr/>
          <p:nvPr/>
        </p:nvSpPr>
        <p:spPr>
          <a:xfrm>
            <a:off x="3229186" y="2355726"/>
            <a:ext cx="2685627" cy="792088"/>
          </a:xfrm>
          <a:prstGeom prst="rect">
            <a:avLst/>
          </a:prstGeom>
          <a:solidFill>
            <a:srgbClr val="417D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Android </a:t>
            </a:r>
            <a:r>
              <a:rPr lang="en-US" dirty="0" smtClean="0">
                <a:solidFill>
                  <a:prstClr val="white"/>
                </a:solidFill>
              </a:rPr>
              <a:t>: </a:t>
            </a:r>
            <a:r>
              <a:rPr lang="en-US" dirty="0" err="1" smtClean="0">
                <a:solidFill>
                  <a:prstClr val="white"/>
                </a:solidFill>
              </a:rPr>
              <a:t>FloatingActionButton</a:t>
            </a:r>
            <a:endParaRPr lang="en-US" dirty="0">
              <a:solidFill>
                <a:prstClr val="white"/>
              </a:solidFill>
            </a:endParaRPr>
          </a:p>
        </p:txBody>
      </p:sp>
    </p:spTree>
    <p:extLst>
      <p:ext uri="{BB962C8B-B14F-4D97-AF65-F5344CB8AC3E}">
        <p14:creationId xmlns:p14="http://schemas.microsoft.com/office/powerpoint/2010/main" val="10170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2040096"/>
            <a:ext cx="8229600" cy="857250"/>
          </a:xfrm>
        </p:spPr>
        <p:txBody>
          <a:bodyPr>
            <a:normAutofit/>
          </a:bodyPr>
          <a:lstStyle/>
          <a:p>
            <a:r>
              <a:rPr lang="en-US" dirty="0" smtClean="0"/>
              <a:t>Demo – </a:t>
            </a:r>
            <a:r>
              <a:rPr lang="en-US" dirty="0" err="1" smtClean="0"/>
              <a:t>Bindable</a:t>
            </a:r>
            <a:r>
              <a:rPr lang="en-US" dirty="0" smtClean="0"/>
              <a:t> Native Views</a:t>
            </a:r>
            <a:endParaRPr lang="en-US" dirty="0"/>
          </a:p>
        </p:txBody>
      </p:sp>
    </p:spTree>
    <p:extLst>
      <p:ext uri="{BB962C8B-B14F-4D97-AF65-F5344CB8AC3E}">
        <p14:creationId xmlns:p14="http://schemas.microsoft.com/office/powerpoint/2010/main" val="1564110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Mobile Center</a:t>
            </a:r>
            <a:endParaRPr lang="en-US" dirty="0"/>
          </a:p>
        </p:txBody>
      </p:sp>
      <p:pic>
        <p:nvPicPr>
          <p:cNvPr id="4" name="Picture 3"/>
          <p:cNvPicPr>
            <a:picLocks noChangeAspect="1"/>
          </p:cNvPicPr>
          <p:nvPr/>
        </p:nvPicPr>
        <p:blipFill>
          <a:blip r:embed="rId2"/>
          <a:stretch>
            <a:fillRect/>
          </a:stretch>
        </p:blipFill>
        <p:spPr>
          <a:xfrm>
            <a:off x="2600325" y="1063625"/>
            <a:ext cx="3943350" cy="3570750"/>
          </a:xfrm>
          <a:prstGeom prst="rect">
            <a:avLst/>
          </a:prstGeom>
        </p:spPr>
      </p:pic>
    </p:spTree>
    <p:extLst>
      <p:ext uri="{BB962C8B-B14F-4D97-AF65-F5344CB8AC3E}">
        <p14:creationId xmlns:p14="http://schemas.microsoft.com/office/powerpoint/2010/main" val="915310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Visual Studio Mobile Center – Build Features</a:t>
            </a:r>
            <a:endParaRPr lang="en-US" dirty="0"/>
          </a:p>
        </p:txBody>
      </p:sp>
      <p:sp>
        <p:nvSpPr>
          <p:cNvPr id="4" name="Rectangle 3"/>
          <p:cNvSpPr/>
          <p:nvPr/>
        </p:nvSpPr>
        <p:spPr>
          <a:xfrm>
            <a:off x="389233" y="1352550"/>
            <a:ext cx="6516040" cy="529542"/>
          </a:xfrm>
          <a:prstGeom prst="rect">
            <a:avLst/>
          </a:prstGeom>
          <a:solidFill>
            <a:srgbClr val="EC2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Tie to </a:t>
            </a:r>
            <a:r>
              <a:rPr lang="en-US" sz="1350" dirty="0" err="1" smtClean="0"/>
              <a:t>Github</a:t>
            </a:r>
            <a:r>
              <a:rPr lang="en-US" sz="1350" dirty="0" smtClean="0"/>
              <a:t>, </a:t>
            </a:r>
            <a:r>
              <a:rPr lang="en-US" sz="1350" dirty="0" err="1" smtClean="0"/>
              <a:t>BitBucket</a:t>
            </a:r>
            <a:r>
              <a:rPr lang="en-US" sz="1350" dirty="0" smtClean="0"/>
              <a:t> (VSTS </a:t>
            </a:r>
            <a:r>
              <a:rPr lang="en-US" sz="1350" dirty="0"/>
              <a:t>coming)</a:t>
            </a:r>
          </a:p>
        </p:txBody>
      </p:sp>
      <p:sp>
        <p:nvSpPr>
          <p:cNvPr id="5" name="Rectangle 4"/>
          <p:cNvSpPr/>
          <p:nvPr/>
        </p:nvSpPr>
        <p:spPr>
          <a:xfrm>
            <a:off x="389233" y="2066173"/>
            <a:ext cx="6516040" cy="529542"/>
          </a:xfrm>
          <a:prstGeom prst="rect">
            <a:avLst/>
          </a:prstGeom>
          <a:solidFill>
            <a:srgbClr val="DC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Build vendor native </a:t>
            </a:r>
            <a:r>
              <a:rPr lang="en-US" sz="1350" dirty="0" err="1"/>
              <a:t>iO</a:t>
            </a:r>
            <a:r>
              <a:rPr lang="en-US" sz="1350" dirty="0"/>
              <a:t> (Swift/</a:t>
            </a:r>
            <a:r>
              <a:rPr lang="en-US" sz="1350" dirty="0" err="1"/>
              <a:t>Obj</a:t>
            </a:r>
            <a:r>
              <a:rPr lang="en-US" sz="1350" dirty="0"/>
              <a:t>-C), </a:t>
            </a:r>
            <a:r>
              <a:rPr lang="en-US" sz="1350" dirty="0" err="1"/>
              <a:t>Xamarin</a:t>
            </a:r>
            <a:r>
              <a:rPr lang="en-US" sz="1350" dirty="0"/>
              <a:t>, </a:t>
            </a:r>
            <a:r>
              <a:rPr lang="en-US" sz="1350" dirty="0" err="1"/>
              <a:t>ReactNavite</a:t>
            </a:r>
            <a:r>
              <a:rPr lang="en-US" sz="1350" dirty="0"/>
              <a:t> (Soon Windows) </a:t>
            </a:r>
          </a:p>
        </p:txBody>
      </p:sp>
      <p:sp>
        <p:nvSpPr>
          <p:cNvPr id="6" name="Rectangle 5"/>
          <p:cNvSpPr/>
          <p:nvPr/>
        </p:nvSpPr>
        <p:spPr>
          <a:xfrm>
            <a:off x="389233" y="2779796"/>
            <a:ext cx="6516040" cy="529542"/>
          </a:xfrm>
          <a:prstGeom prst="rect">
            <a:avLst/>
          </a:prstGeom>
          <a:solidFill>
            <a:srgbClr val="DC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Based on branch</a:t>
            </a:r>
          </a:p>
        </p:txBody>
      </p:sp>
      <p:sp>
        <p:nvSpPr>
          <p:cNvPr id="7" name="Rectangle 6"/>
          <p:cNvSpPr/>
          <p:nvPr/>
        </p:nvSpPr>
        <p:spPr>
          <a:xfrm>
            <a:off x="389233" y="4207041"/>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Push to deployment</a:t>
            </a:r>
          </a:p>
        </p:txBody>
      </p:sp>
      <p:sp>
        <p:nvSpPr>
          <p:cNvPr id="8" name="Rectangle 7"/>
          <p:cNvSpPr/>
          <p:nvPr/>
        </p:nvSpPr>
        <p:spPr>
          <a:xfrm>
            <a:off x="389233" y="34934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Signs APKs and IPAs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808" y="906972"/>
            <a:ext cx="2074718" cy="1737577"/>
          </a:xfrm>
          <a:prstGeom prst="rect">
            <a:avLst/>
          </a:prstGeom>
        </p:spPr>
      </p:pic>
    </p:spTree>
    <p:extLst>
      <p:ext uri="{BB962C8B-B14F-4D97-AF65-F5344CB8AC3E}">
        <p14:creationId xmlns:p14="http://schemas.microsoft.com/office/powerpoint/2010/main" val="1203134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Test </a:t>
            </a:r>
            <a:r>
              <a:rPr lang="en-US" dirty="0"/>
              <a:t>Features</a:t>
            </a:r>
          </a:p>
        </p:txBody>
      </p:sp>
      <p:sp>
        <p:nvSpPr>
          <p:cNvPr id="4" name="Rectangle 3"/>
          <p:cNvSpPr/>
          <p:nvPr/>
        </p:nvSpPr>
        <p:spPr>
          <a:xfrm>
            <a:off x="289875" y="1376962"/>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Run Tests on multiple devices</a:t>
            </a:r>
          </a:p>
        </p:txBody>
      </p:sp>
      <p:sp>
        <p:nvSpPr>
          <p:cNvPr id="5" name="Rectangle 4"/>
          <p:cNvSpPr/>
          <p:nvPr/>
        </p:nvSpPr>
        <p:spPr>
          <a:xfrm>
            <a:off x="289875" y="2090585"/>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Test Frameworks – </a:t>
            </a:r>
            <a:r>
              <a:rPr lang="en-US" sz="1350" dirty="0" err="1"/>
              <a:t>Appium</a:t>
            </a:r>
            <a:r>
              <a:rPr lang="en-US" sz="1350" dirty="0"/>
              <a:t>, Calabash, Expresso, </a:t>
            </a:r>
            <a:r>
              <a:rPr lang="en-US" sz="1350" dirty="0" err="1"/>
              <a:t>Xamarin</a:t>
            </a:r>
            <a:r>
              <a:rPr lang="en-US" sz="1350" dirty="0"/>
              <a:t> </a:t>
            </a:r>
            <a:r>
              <a:rPr lang="en-US" sz="1350" dirty="0" err="1"/>
              <a:t>UITest</a:t>
            </a:r>
            <a:endParaRPr lang="en-US" sz="1350" dirty="0"/>
          </a:p>
        </p:txBody>
      </p:sp>
      <p:sp>
        <p:nvSpPr>
          <p:cNvPr id="6" name="Rectangle 5"/>
          <p:cNvSpPr/>
          <p:nvPr/>
        </p:nvSpPr>
        <p:spPr>
          <a:xfrm>
            <a:off x="289875" y="2804208"/>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Currently only run via command line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066" y="827569"/>
            <a:ext cx="1850682" cy="1801331"/>
          </a:xfrm>
          <a:prstGeom prst="rect">
            <a:avLst/>
          </a:prstGeom>
        </p:spPr>
      </p:pic>
    </p:spTree>
    <p:extLst>
      <p:ext uri="{BB962C8B-B14F-4D97-AF65-F5344CB8AC3E}">
        <p14:creationId xmlns:p14="http://schemas.microsoft.com/office/powerpoint/2010/main" val="14030721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Deploy </a:t>
            </a:r>
            <a:r>
              <a:rPr lang="en-US" dirty="0"/>
              <a:t>Features</a:t>
            </a:r>
          </a:p>
        </p:txBody>
      </p:sp>
      <p:sp>
        <p:nvSpPr>
          <p:cNvPr id="4" name="Rectangle 3"/>
          <p:cNvSpPr/>
          <p:nvPr/>
        </p:nvSpPr>
        <p:spPr>
          <a:xfrm>
            <a:off x="304800" y="15049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Multiple Groups allowed</a:t>
            </a:r>
          </a:p>
        </p:txBody>
      </p:sp>
      <p:sp>
        <p:nvSpPr>
          <p:cNvPr id="5" name="Rectangle 4"/>
          <p:cNvSpPr/>
          <p:nvPr/>
        </p:nvSpPr>
        <p:spPr>
          <a:xfrm>
            <a:off x="304800" y="22185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Version notification via email</a:t>
            </a:r>
          </a:p>
        </p:txBody>
      </p:sp>
      <p:sp>
        <p:nvSpPr>
          <p:cNvPr id="6" name="Rectangle 5"/>
          <p:cNvSpPr/>
          <p:nvPr/>
        </p:nvSpPr>
        <p:spPr>
          <a:xfrm>
            <a:off x="304800" y="29321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Group invite e-mail</a:t>
            </a:r>
          </a:p>
        </p:txBody>
      </p:sp>
      <p:sp>
        <p:nvSpPr>
          <p:cNvPr id="8" name="Rectangle 7"/>
          <p:cNvSpPr/>
          <p:nvPr/>
        </p:nvSpPr>
        <p:spPr>
          <a:xfrm>
            <a:off x="304800" y="36458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Builds only go to one group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42" y="884883"/>
            <a:ext cx="1684961" cy="1660891"/>
          </a:xfrm>
          <a:prstGeom prst="rect">
            <a:avLst/>
          </a:prstGeom>
        </p:spPr>
      </p:pic>
    </p:spTree>
    <p:extLst>
      <p:ext uri="{BB962C8B-B14F-4D97-AF65-F5344CB8AC3E}">
        <p14:creationId xmlns:p14="http://schemas.microsoft.com/office/powerpoint/2010/main" val="20624582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Visual Studio Mobile Center – </a:t>
            </a:r>
            <a:r>
              <a:rPr lang="en-US" dirty="0" smtClean="0"/>
              <a:t>Crash and Analytics</a:t>
            </a:r>
            <a:endParaRPr lang="en-US" dirty="0"/>
          </a:p>
        </p:txBody>
      </p:sp>
      <p:sp>
        <p:nvSpPr>
          <p:cNvPr id="4" name="Rectangle 3"/>
          <p:cNvSpPr/>
          <p:nvPr/>
        </p:nvSpPr>
        <p:spPr>
          <a:xfrm>
            <a:off x="304800" y="14287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Basic crash reporting</a:t>
            </a:r>
            <a:endParaRPr lang="en-US" sz="1350" dirty="0"/>
          </a:p>
        </p:txBody>
      </p:sp>
      <p:sp>
        <p:nvSpPr>
          <p:cNvPr id="5" name="Rectangle 4"/>
          <p:cNvSpPr/>
          <p:nvPr/>
        </p:nvSpPr>
        <p:spPr>
          <a:xfrm>
            <a:off x="304800" y="21423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Information on user devices and versions</a:t>
            </a:r>
          </a:p>
        </p:txBody>
      </p:sp>
      <p:sp>
        <p:nvSpPr>
          <p:cNvPr id="6" name="Rectangle 5"/>
          <p:cNvSpPr/>
          <p:nvPr/>
        </p:nvSpPr>
        <p:spPr>
          <a:xfrm>
            <a:off x="304800" y="28559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Some events recorded automatically</a:t>
            </a:r>
          </a:p>
        </p:txBody>
      </p:sp>
      <p:sp>
        <p:nvSpPr>
          <p:cNvPr id="8" name="Rectangle 7"/>
          <p:cNvSpPr/>
          <p:nvPr/>
        </p:nvSpPr>
        <p:spPr>
          <a:xfrm>
            <a:off x="304800" y="35696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Can define custom events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402" y="946230"/>
            <a:ext cx="1622438" cy="147300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402" y="2685976"/>
            <a:ext cx="1699780" cy="1525443"/>
          </a:xfrm>
          <a:prstGeom prst="rect">
            <a:avLst/>
          </a:prstGeom>
        </p:spPr>
      </p:pic>
    </p:spTree>
    <p:extLst>
      <p:ext uri="{BB962C8B-B14F-4D97-AF65-F5344CB8AC3E}">
        <p14:creationId xmlns:p14="http://schemas.microsoft.com/office/powerpoint/2010/main" val="1014898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Visual Studio Mobile Center – First Impressions</a:t>
            </a:r>
            <a:endParaRPr lang="en-US" dirty="0"/>
          </a:p>
        </p:txBody>
      </p:sp>
      <p:sp>
        <p:nvSpPr>
          <p:cNvPr id="4" name="Rectangle 3"/>
          <p:cNvSpPr/>
          <p:nvPr/>
        </p:nvSpPr>
        <p:spPr>
          <a:xfrm>
            <a:off x="304800" y="1352550"/>
            <a:ext cx="6516040" cy="529542"/>
          </a:xfrm>
          <a:prstGeom prst="rect">
            <a:avLst/>
          </a:prstGeom>
          <a:solidFill>
            <a:srgbClr val="EC2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Very basic functionality, builds have little customization</a:t>
            </a:r>
          </a:p>
        </p:txBody>
      </p:sp>
      <p:sp>
        <p:nvSpPr>
          <p:cNvPr id="5" name="Rectangle 4"/>
          <p:cNvSpPr/>
          <p:nvPr/>
        </p:nvSpPr>
        <p:spPr>
          <a:xfrm>
            <a:off x="304800" y="2066173"/>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Much still seems missing (Cordova, UWP) </a:t>
            </a:r>
          </a:p>
        </p:txBody>
      </p:sp>
      <p:sp>
        <p:nvSpPr>
          <p:cNvPr id="6" name="Rectangle 5"/>
          <p:cNvSpPr/>
          <p:nvPr/>
        </p:nvSpPr>
        <p:spPr>
          <a:xfrm>
            <a:off x="304800" y="2779796"/>
            <a:ext cx="6516040" cy="529542"/>
          </a:xfrm>
          <a:prstGeom prst="rect">
            <a:avLst/>
          </a:prstGeom>
          <a:solidFill>
            <a:srgbClr val="DD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Interesting what they did first</a:t>
            </a:r>
          </a:p>
        </p:txBody>
      </p:sp>
      <p:sp>
        <p:nvSpPr>
          <p:cNvPr id="7" name="Rectangle 6"/>
          <p:cNvSpPr/>
          <p:nvPr/>
        </p:nvSpPr>
        <p:spPr>
          <a:xfrm>
            <a:off x="304800" y="4207041"/>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Lots of potential</a:t>
            </a:r>
          </a:p>
        </p:txBody>
      </p:sp>
      <p:sp>
        <p:nvSpPr>
          <p:cNvPr id="8" name="Rectangle 7"/>
          <p:cNvSpPr/>
          <p:nvPr/>
        </p:nvSpPr>
        <p:spPr>
          <a:xfrm>
            <a:off x="304800" y="3493418"/>
            <a:ext cx="6516040" cy="529542"/>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Security and tables redundant to other Azure offerings</a:t>
            </a:r>
          </a:p>
        </p:txBody>
      </p:sp>
      <p:pic>
        <p:nvPicPr>
          <p:cNvPr id="9" name="Picture 8"/>
          <p:cNvPicPr>
            <a:picLocks noChangeAspect="1"/>
          </p:cNvPicPr>
          <p:nvPr/>
        </p:nvPicPr>
        <p:blipFill>
          <a:blip r:embed="rId3"/>
          <a:stretch>
            <a:fillRect/>
          </a:stretch>
        </p:blipFill>
        <p:spPr>
          <a:xfrm>
            <a:off x="7004339" y="946230"/>
            <a:ext cx="1960189" cy="1111075"/>
          </a:xfrm>
          <a:prstGeom prst="rect">
            <a:avLst/>
          </a:prstGeom>
        </p:spPr>
      </p:pic>
    </p:spTree>
    <p:extLst>
      <p:ext uri="{BB962C8B-B14F-4D97-AF65-F5344CB8AC3E}">
        <p14:creationId xmlns:p14="http://schemas.microsoft.com/office/powerpoint/2010/main" val="2090923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 Visual Studio Mobile Center</a:t>
            </a:r>
            <a:endParaRPr lang="en-US" dirty="0"/>
          </a:p>
        </p:txBody>
      </p:sp>
    </p:spTree>
    <p:extLst>
      <p:ext uri="{BB962C8B-B14F-4D97-AF65-F5344CB8AC3E}">
        <p14:creationId xmlns:p14="http://schemas.microsoft.com/office/powerpoint/2010/main" val="19506867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1883"/>
            <a:ext cx="8740142" cy="4229523"/>
          </a:xfrm>
        </p:spPr>
        <p:txBody>
          <a:bodyPr/>
          <a:lstStyle/>
          <a:p>
            <a:r>
              <a:rPr lang="en-US" dirty="0"/>
              <a:t>Analyze &amp; Polish Apps</a:t>
            </a:r>
          </a:p>
          <a:p>
            <a:r>
              <a:rPr lang="en-US" dirty="0"/>
              <a:t>For all platforms!</a:t>
            </a:r>
          </a:p>
          <a:p>
            <a:pPr lvl="1"/>
            <a:r>
              <a:rPr lang="en-US" dirty="0"/>
              <a:t>iOS</a:t>
            </a:r>
          </a:p>
          <a:p>
            <a:pPr lvl="1"/>
            <a:r>
              <a:rPr lang="en-US" dirty="0"/>
              <a:t>Android</a:t>
            </a:r>
          </a:p>
          <a:p>
            <a:pPr lvl="1"/>
            <a:r>
              <a:rPr lang="en-US" dirty="0"/>
              <a:t>Xamarin.Forms</a:t>
            </a:r>
          </a:p>
          <a:p>
            <a:r>
              <a:rPr lang="en-US" dirty="0"/>
              <a:t>Available on:</a:t>
            </a:r>
          </a:p>
          <a:p>
            <a:pPr lvl="1"/>
            <a:r>
              <a:rPr lang="en-US" dirty="0"/>
              <a:t>Mac or PC</a:t>
            </a:r>
          </a:p>
          <a:p>
            <a:pPr lvl="1"/>
            <a:endParaRPr lang="en-US" dirty="0"/>
          </a:p>
          <a:p>
            <a:pPr lvl="1"/>
            <a:endParaRPr lang="en-US" dirty="0"/>
          </a:p>
          <a:p>
            <a:pPr lvl="1"/>
            <a:endParaRPr lang="en-US" dirty="0"/>
          </a:p>
          <a:p>
            <a:pPr lvl="1"/>
            <a:endParaRPr lang="en-US" dirty="0"/>
          </a:p>
          <a:p>
            <a:pPr marL="252109" lvl="1"/>
            <a:r>
              <a:rPr lang="en-US" dirty="0"/>
              <a:t>Xamarin.com/profiler</a:t>
            </a:r>
          </a:p>
        </p:txBody>
      </p:sp>
      <p:sp>
        <p:nvSpPr>
          <p:cNvPr id="3" name="Title 2"/>
          <p:cNvSpPr>
            <a:spLocks noGrp="1"/>
          </p:cNvSpPr>
          <p:nvPr>
            <p:ph type="title"/>
          </p:nvPr>
        </p:nvSpPr>
        <p:spPr/>
        <p:txBody>
          <a:bodyPr/>
          <a:lstStyle/>
          <a:p>
            <a:r>
              <a:rPr lang="en-US" dirty="0"/>
              <a:t>Xamarin Profiler Preview</a:t>
            </a:r>
          </a:p>
        </p:txBody>
      </p:sp>
      <p:pic>
        <p:nvPicPr>
          <p:cNvPr id="5" name="Picture 4"/>
          <p:cNvPicPr>
            <a:picLocks noChangeAspect="1"/>
          </p:cNvPicPr>
          <p:nvPr/>
        </p:nvPicPr>
        <p:blipFill>
          <a:blip r:embed="rId3"/>
          <a:stretch>
            <a:fillRect/>
          </a:stretch>
        </p:blipFill>
        <p:spPr>
          <a:xfrm>
            <a:off x="4749256" y="0"/>
            <a:ext cx="9530716" cy="5682850"/>
          </a:xfrm>
          <a:prstGeom prst="rect">
            <a:avLst/>
          </a:prstGeom>
        </p:spPr>
      </p:pic>
    </p:spTree>
    <p:extLst>
      <p:ext uri="{BB962C8B-B14F-4D97-AF65-F5344CB8AC3E}">
        <p14:creationId xmlns:p14="http://schemas.microsoft.com/office/powerpoint/2010/main" val="6820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normAutofit/>
          </a:bodyPr>
          <a:lstStyle/>
          <a:p>
            <a:r>
              <a:rPr lang="en-US" sz="4000" dirty="0"/>
              <a:t>Development Options</a:t>
            </a:r>
          </a:p>
        </p:txBody>
      </p:sp>
      <p:graphicFrame>
        <p:nvGraphicFramePr>
          <p:cNvPr id="3" name="Content Placeholder 2"/>
          <p:cNvGraphicFramePr>
            <a:graphicFrameLocks noGrp="1"/>
          </p:cNvGraphicFramePr>
          <p:nvPr>
            <p:ph idx="1"/>
            <p:extLst/>
          </p:nvPr>
        </p:nvGraphicFramePr>
        <p:xfrm>
          <a:off x="1292937" y="2139702"/>
          <a:ext cx="6249395" cy="190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nvPr>
        </p:nvGraphicFramePr>
        <p:xfrm>
          <a:off x="1331642" y="1415409"/>
          <a:ext cx="6196103" cy="670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74134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1591259"/>
            <a:ext cx="8740142" cy="545775"/>
          </a:xfrm>
        </p:spPr>
        <p:txBody>
          <a:bodyPr/>
          <a:lstStyle/>
          <a:p>
            <a:r>
              <a:rPr lang="en-US" dirty="0"/>
              <a:t>Two key instruments</a:t>
            </a:r>
          </a:p>
        </p:txBody>
      </p:sp>
      <p:sp>
        <p:nvSpPr>
          <p:cNvPr id="3" name="Title 2"/>
          <p:cNvSpPr>
            <a:spLocks noGrp="1"/>
          </p:cNvSpPr>
          <p:nvPr>
            <p:ph type="title"/>
          </p:nvPr>
        </p:nvSpPr>
        <p:spPr/>
        <p:txBody>
          <a:bodyPr/>
          <a:lstStyle/>
          <a:p>
            <a:r>
              <a:rPr lang="en-US" dirty="0"/>
              <a:t>Results that matter</a:t>
            </a:r>
          </a:p>
        </p:txBody>
      </p:sp>
      <p:pic>
        <p:nvPicPr>
          <p:cNvPr id="4" name="Picture 3"/>
          <p:cNvPicPr>
            <a:picLocks noChangeAspect="1"/>
          </p:cNvPicPr>
          <p:nvPr/>
        </p:nvPicPr>
        <p:blipFill>
          <a:blip r:embed="rId3"/>
          <a:stretch>
            <a:fillRect/>
          </a:stretch>
        </p:blipFill>
        <p:spPr>
          <a:xfrm>
            <a:off x="4120434" y="1034728"/>
            <a:ext cx="4633997" cy="1658837"/>
          </a:xfrm>
          <a:prstGeom prst="rect">
            <a:avLst/>
          </a:prstGeom>
        </p:spPr>
      </p:pic>
      <p:pic>
        <p:nvPicPr>
          <p:cNvPr id="5" name="Picture 4"/>
          <p:cNvPicPr>
            <a:picLocks noChangeAspect="1"/>
          </p:cNvPicPr>
          <p:nvPr/>
        </p:nvPicPr>
        <p:blipFill>
          <a:blip r:embed="rId4"/>
          <a:stretch>
            <a:fillRect/>
          </a:stretch>
        </p:blipFill>
        <p:spPr>
          <a:xfrm>
            <a:off x="4120434" y="2975896"/>
            <a:ext cx="4633997" cy="1658616"/>
          </a:xfrm>
          <a:prstGeom prst="rect">
            <a:avLst/>
          </a:prstGeom>
        </p:spPr>
      </p:pic>
      <p:sp>
        <p:nvSpPr>
          <p:cNvPr id="6" name="Text Placeholder 1"/>
          <p:cNvSpPr txBox="1">
            <a:spLocks/>
          </p:cNvSpPr>
          <p:nvPr/>
        </p:nvSpPr>
        <p:spPr>
          <a:xfrm>
            <a:off x="200191" y="3532317"/>
            <a:ext cx="8740142" cy="545790"/>
          </a:xfrm>
          <a:prstGeom prst="rect">
            <a:avLst/>
          </a:prstGeom>
        </p:spPr>
        <p:txBody>
          <a:bodyPr vert="horz" wrap="square" lIns="109728" tIns="68580" rIns="109728" bIns="6858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941" dirty="0"/>
              <a:t>Call Tree</a:t>
            </a:r>
          </a:p>
        </p:txBody>
      </p:sp>
    </p:spTree>
    <p:extLst>
      <p:ext uri="{BB962C8B-B14F-4D97-AF65-F5344CB8AC3E}">
        <p14:creationId xmlns:p14="http://schemas.microsoft.com/office/powerpoint/2010/main" val="1206340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1591259"/>
            <a:ext cx="8740142" cy="545775"/>
          </a:xfrm>
        </p:spPr>
        <p:txBody>
          <a:bodyPr/>
          <a:lstStyle/>
          <a:p>
            <a:r>
              <a:rPr lang="en-US" dirty="0"/>
              <a:t>Sampling</a:t>
            </a:r>
          </a:p>
        </p:txBody>
      </p:sp>
      <p:sp>
        <p:nvSpPr>
          <p:cNvPr id="3" name="Title 2"/>
          <p:cNvSpPr>
            <a:spLocks noGrp="1"/>
          </p:cNvSpPr>
          <p:nvPr>
            <p:ph type="title"/>
          </p:nvPr>
        </p:nvSpPr>
        <p:spPr/>
        <p:txBody>
          <a:bodyPr/>
          <a:lstStyle/>
          <a:p>
            <a:r>
              <a:rPr lang="en-US" dirty="0"/>
              <a:t>Results that matter</a:t>
            </a:r>
          </a:p>
        </p:txBody>
      </p:sp>
      <p:pic>
        <p:nvPicPr>
          <p:cNvPr id="4" name="Picture 3"/>
          <p:cNvPicPr>
            <a:picLocks noChangeAspect="1"/>
          </p:cNvPicPr>
          <p:nvPr/>
        </p:nvPicPr>
        <p:blipFill>
          <a:blip r:embed="rId3"/>
          <a:stretch>
            <a:fillRect/>
          </a:stretch>
        </p:blipFill>
        <p:spPr>
          <a:xfrm>
            <a:off x="4120434" y="1034728"/>
            <a:ext cx="4633997" cy="1658837"/>
          </a:xfrm>
          <a:prstGeom prst="rect">
            <a:avLst/>
          </a:prstGeom>
        </p:spPr>
      </p:pic>
      <p:sp>
        <p:nvSpPr>
          <p:cNvPr id="6" name="Text Placeholder 1"/>
          <p:cNvSpPr txBox="1">
            <a:spLocks/>
          </p:cNvSpPr>
          <p:nvPr/>
        </p:nvSpPr>
        <p:spPr>
          <a:xfrm>
            <a:off x="200191" y="3532317"/>
            <a:ext cx="8740142" cy="545790"/>
          </a:xfrm>
          <a:prstGeom prst="rect">
            <a:avLst/>
          </a:prstGeom>
        </p:spPr>
        <p:txBody>
          <a:bodyPr vert="horz" wrap="square" lIns="109728" tIns="68580" rIns="109728" bIns="6858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941" dirty="0"/>
              <a:t>Snapshots</a:t>
            </a:r>
          </a:p>
        </p:txBody>
      </p:sp>
      <p:pic>
        <p:nvPicPr>
          <p:cNvPr id="7" name="Picture 6"/>
          <p:cNvPicPr>
            <a:picLocks noChangeAspect="1"/>
          </p:cNvPicPr>
          <p:nvPr/>
        </p:nvPicPr>
        <p:blipFill>
          <a:blip r:embed="rId4"/>
          <a:stretch>
            <a:fillRect/>
          </a:stretch>
        </p:blipFill>
        <p:spPr>
          <a:xfrm>
            <a:off x="4120435" y="999201"/>
            <a:ext cx="4745387" cy="1698485"/>
          </a:xfrm>
          <a:prstGeom prst="rect">
            <a:avLst/>
          </a:prstGeom>
        </p:spPr>
      </p:pic>
      <p:pic>
        <p:nvPicPr>
          <p:cNvPr id="8" name="Picture 7"/>
          <p:cNvPicPr>
            <a:picLocks noChangeAspect="1"/>
          </p:cNvPicPr>
          <p:nvPr/>
        </p:nvPicPr>
        <p:blipFill>
          <a:blip r:embed="rId5"/>
          <a:stretch>
            <a:fillRect/>
          </a:stretch>
        </p:blipFill>
        <p:spPr>
          <a:xfrm>
            <a:off x="4044085" y="2949238"/>
            <a:ext cx="4786694" cy="1711931"/>
          </a:xfrm>
          <a:prstGeom prst="rect">
            <a:avLst/>
          </a:prstGeom>
        </p:spPr>
      </p:pic>
    </p:spTree>
    <p:extLst>
      <p:ext uri="{BB962C8B-B14F-4D97-AF65-F5344CB8AC3E}">
        <p14:creationId xmlns:p14="http://schemas.microsoft.com/office/powerpoint/2010/main" val="187818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62150"/>
            <a:ext cx="8229600" cy="857250"/>
          </a:xfrm>
        </p:spPr>
        <p:txBody>
          <a:bodyPr>
            <a:normAutofit/>
          </a:bodyPr>
          <a:lstStyle/>
          <a:p>
            <a:r>
              <a:rPr lang="en-US" dirty="0" smtClean="0"/>
              <a:t>Q&amp;A</a:t>
            </a:r>
            <a:endParaRPr lang="en-US" dirty="0"/>
          </a:p>
        </p:txBody>
      </p:sp>
    </p:spTree>
    <p:extLst>
      <p:ext uri="{BB962C8B-B14F-4D97-AF65-F5344CB8AC3E}">
        <p14:creationId xmlns:p14="http://schemas.microsoft.com/office/powerpoint/2010/main" val="732450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090" y="1107676"/>
            <a:ext cx="3073187" cy="3078549"/>
          </a:xfrm>
          <a:prstGeom prst="rect">
            <a:avLst/>
          </a:prstGeom>
        </p:spPr>
      </p:pic>
      <p:pic>
        <p:nvPicPr>
          <p:cNvPr id="6" name="Picture 5"/>
          <p:cNvPicPr>
            <a:picLocks noChangeAspect="1"/>
          </p:cNvPicPr>
          <p:nvPr/>
        </p:nvPicPr>
        <p:blipFill>
          <a:blip r:embed="rId4"/>
          <a:stretch>
            <a:fillRect/>
          </a:stretch>
        </p:blipFill>
        <p:spPr>
          <a:xfrm>
            <a:off x="6033132" y="1107676"/>
            <a:ext cx="3078549" cy="3078549"/>
          </a:xfrm>
          <a:prstGeom prst="rect">
            <a:avLst/>
          </a:prstGeom>
        </p:spPr>
      </p:pic>
      <p:pic>
        <p:nvPicPr>
          <p:cNvPr id="7" name="Picture 6"/>
          <p:cNvPicPr>
            <a:picLocks noChangeAspect="1"/>
          </p:cNvPicPr>
          <p:nvPr/>
        </p:nvPicPr>
        <p:blipFill>
          <a:blip r:embed="rId5"/>
          <a:stretch>
            <a:fillRect/>
          </a:stretch>
        </p:blipFill>
        <p:spPr>
          <a:xfrm>
            <a:off x="3078930" y="1107676"/>
            <a:ext cx="3078549" cy="3078549"/>
          </a:xfrm>
          <a:prstGeom prst="rect">
            <a:avLst/>
          </a:prstGeom>
        </p:spPr>
      </p:pic>
      <p:grpSp>
        <p:nvGrpSpPr>
          <p:cNvPr id="10" name="Group 9"/>
          <p:cNvGrpSpPr/>
          <p:nvPr/>
        </p:nvGrpSpPr>
        <p:grpSpPr>
          <a:xfrm>
            <a:off x="440581" y="1248297"/>
            <a:ext cx="2754639" cy="2754639"/>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3232570" y="1248297"/>
            <a:ext cx="2754639" cy="2754639"/>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5986583" y="1215615"/>
            <a:ext cx="2820003" cy="2820003"/>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38"/>
              <a:endParaRPr lang="en-US" sz="588"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048994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normAutofit fontScale="90000"/>
          </a:bodyPr>
          <a:lstStyle/>
          <a:p>
            <a:pPr algn="ctr"/>
            <a:r>
              <a:rPr lang="en-US" dirty="0" err="1"/>
              <a:t>Xamarin’s</a:t>
            </a:r>
            <a:r>
              <a:rPr lang="en-US" dirty="0"/>
              <a:t> Unique Approach</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solidFill>
                  <a:srgbClr val="70ACBB"/>
                </a:solidFill>
              </a:rPr>
              <a:t>Shared C# codebase  </a:t>
            </a:r>
            <a:r>
              <a:rPr lang="en-US" sz="1765" dirty="0">
                <a:solidFill>
                  <a:srgbClr val="6FBD23"/>
                </a:solidFill>
              </a:rPr>
              <a:t>•</a:t>
            </a:r>
            <a:r>
              <a:rPr lang="en-US" sz="1765" dirty="0">
                <a:solidFill>
                  <a:srgbClr val="16ACEE"/>
                </a:solidFill>
              </a:rPr>
              <a:t>  </a:t>
            </a:r>
            <a:r>
              <a:rPr lang="en-US" sz="1765" dirty="0">
                <a:solidFill>
                  <a:srgbClr val="70ACBB"/>
                </a:solidFill>
              </a:rPr>
              <a:t>100% native API access</a:t>
            </a:r>
            <a:r>
              <a:rPr lang="en-US" sz="1765" dirty="0">
                <a:solidFill>
                  <a:srgbClr val="16ACEE"/>
                </a:solidFill>
              </a:rPr>
              <a:t>  </a:t>
            </a:r>
            <a:r>
              <a:rPr lang="en-US" sz="1765" dirty="0">
                <a:solidFill>
                  <a:srgbClr val="6FBD23"/>
                </a:solidFill>
              </a:rPr>
              <a:t>•</a:t>
            </a:r>
            <a:r>
              <a:rPr lang="en-US" sz="1765" dirty="0">
                <a:solidFill>
                  <a:srgbClr val="16ACEE"/>
                </a:solidFill>
              </a:rPr>
              <a:t>  </a:t>
            </a:r>
            <a:r>
              <a:rPr lang="en-US" sz="1765" dirty="0">
                <a:solidFill>
                  <a:srgbClr val="70ACBB"/>
                </a:solidFill>
              </a:rPr>
              <a:t>High performance</a:t>
            </a: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26999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568703" y="1339167"/>
            <a:ext cx="8037209" cy="779867"/>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Microsoft.Phone</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Windows.Storage</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Microsoft.Devices</a:t>
              </a:r>
              <a:endParaRPr lang="en-US" sz="1324" dirty="0">
                <a:solidFill>
                  <a:srgbClr val="FFFFFF"/>
                </a:solidFill>
                <a:cs typeface="Helvetica Light"/>
              </a:endParaRPr>
            </a:p>
          </p:txBody>
        </p:sp>
        <p:sp>
          <p:nvSpPr>
            <p:cNvPr id="34" name="TextBox 33"/>
            <p:cNvSpPr txBox="1"/>
            <p:nvPr/>
          </p:nvSpPr>
          <p:spPr>
            <a:xfrm>
              <a:off x="6299200" y="1820862"/>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grpSp>
        <p:nvGrpSpPr>
          <p:cNvPr id="38" name="Group 37"/>
          <p:cNvGrpSpPr/>
          <p:nvPr/>
        </p:nvGrpSpPr>
        <p:grpSpPr>
          <a:xfrm>
            <a:off x="565335" y="2823870"/>
            <a:ext cx="8037209" cy="499735"/>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25" name="Rounded Rectangle 24"/>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26" name="Rounded Rectangle 25"/>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27" name="Rounded Rectangle 26"/>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28" name="Rounded Rectangle 27"/>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44919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568703" y="1447718"/>
            <a:ext cx="8037209" cy="671316"/>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MapKit</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UIKit</a:t>
              </a:r>
              <a:endParaRPr lang="en-US" sz="1324"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iBeacon</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CoreGraphics</a:t>
              </a:r>
              <a:endParaRPr lang="en-US" sz="1324"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CoreMotion</a:t>
              </a:r>
              <a:endParaRPr lang="en-US" sz="1324" dirty="0">
                <a:solidFill>
                  <a:srgbClr val="FFFFFF"/>
                </a:solidFill>
                <a:cs typeface="Helvetica Light"/>
              </a:endParaRPr>
            </a:p>
          </p:txBody>
        </p:sp>
        <p:sp>
          <p:nvSpPr>
            <p:cNvPr id="34" name="TextBox 33"/>
            <p:cNvSpPr txBox="1"/>
            <p:nvPr/>
          </p:nvSpPr>
          <p:spPr>
            <a:xfrm>
              <a:off x="6299200" y="1968500"/>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7" name="Left Brace 36"/>
          <p:cNvSpPr/>
          <p:nvPr/>
        </p:nvSpPr>
        <p:spPr>
          <a:xfrm rot="5400000" flipH="1">
            <a:off x="4450609" y="-294942"/>
            <a:ext cx="280133" cy="8030472"/>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2" name="Rounded Rectangle 31"/>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204606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568704"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Text-to-speech</a:t>
            </a:r>
          </a:p>
        </p:txBody>
      </p:sp>
      <p:sp>
        <p:nvSpPr>
          <p:cNvPr id="20" name="Rounded Rectangle 19"/>
          <p:cNvSpPr/>
          <p:nvPr/>
        </p:nvSpPr>
        <p:spPr>
          <a:xfrm>
            <a:off x="2196650"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ActionBar</a:t>
            </a:r>
            <a:endParaRPr lang="en-US" sz="1324" dirty="0">
              <a:solidFill>
                <a:srgbClr val="FFFFFF"/>
              </a:solidFill>
              <a:cs typeface="Helvetica Light"/>
            </a:endParaRPr>
          </a:p>
        </p:txBody>
      </p:sp>
      <p:sp>
        <p:nvSpPr>
          <p:cNvPr id="21" name="Rounded Rectangle 20"/>
          <p:cNvSpPr/>
          <p:nvPr/>
        </p:nvSpPr>
        <p:spPr>
          <a:xfrm>
            <a:off x="3824596"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76" dirty="0">
                <a:solidFill>
                  <a:srgbClr val="FFFFFF"/>
                </a:solidFill>
                <a:cs typeface="Helvetica Light"/>
              </a:rPr>
              <a:t>Printing Framework</a:t>
            </a:r>
          </a:p>
        </p:txBody>
      </p:sp>
      <p:sp>
        <p:nvSpPr>
          <p:cNvPr id="22" name="Rounded Rectangle 21"/>
          <p:cNvSpPr/>
          <p:nvPr/>
        </p:nvSpPr>
        <p:spPr>
          <a:xfrm>
            <a:off x="5452542"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Renderscript</a:t>
            </a:r>
            <a:endParaRPr lang="en-US" sz="1324" dirty="0">
              <a:solidFill>
                <a:srgbClr val="FFFFFF"/>
              </a:solidFill>
              <a:cs typeface="Helvetica Light"/>
            </a:endParaRPr>
          </a:p>
        </p:txBody>
      </p:sp>
      <p:sp>
        <p:nvSpPr>
          <p:cNvPr id="23" name="Rounded Rectangle 22"/>
          <p:cNvSpPr/>
          <p:nvPr/>
        </p:nvSpPr>
        <p:spPr>
          <a:xfrm>
            <a:off x="7080489"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4" name="TextBox 33"/>
          <p:cNvSpPr txBox="1"/>
          <p:nvPr/>
        </p:nvSpPr>
        <p:spPr>
          <a:xfrm>
            <a:off x="4646836" y="1339167"/>
            <a:ext cx="271619" cy="461669"/>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7" name="Rounded Rectangle 36"/>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125570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Visual Studio Live! Austin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Austin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Visual Studio Live! Washington, D.C.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2132</Words>
  <Application>Microsoft Macintosh PowerPoint</Application>
  <PresentationFormat>On-screen Show (16:9)</PresentationFormat>
  <Paragraphs>469</Paragraphs>
  <Slides>42</Slides>
  <Notes>26</Notes>
  <HiddenSlides>5</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42</vt:i4>
      </vt:variant>
    </vt:vector>
  </HeadingPairs>
  <TitlesOfParts>
    <vt:vector size="63" baseType="lpstr">
      <vt:lpstr>Calibri</vt:lpstr>
      <vt:lpstr>Consolas</vt:lpstr>
      <vt:lpstr>Helvetica</vt:lpstr>
      <vt:lpstr>Helvetica Light</vt:lpstr>
      <vt:lpstr>Segoe UI</vt:lpstr>
      <vt:lpstr>Segoe UI Semibold</vt:lpstr>
      <vt:lpstr>Times New Roman</vt:lpstr>
      <vt:lpstr>Wingdings</vt:lpstr>
      <vt:lpstr>Arial</vt:lpstr>
      <vt:lpstr>Custom Design</vt:lpstr>
      <vt:lpstr>Visual Studio Live! Las Vegas 2017</vt:lpstr>
      <vt:lpstr>1_Custom Design</vt:lpstr>
      <vt:lpstr>Visual Studio Live! Austin 2017</vt:lpstr>
      <vt:lpstr>1_Visual Studio Live! Las Vegas 2017</vt:lpstr>
      <vt:lpstr>2_Custom Design</vt:lpstr>
      <vt:lpstr>Visual Studio Live! Washington, D.C. 2017</vt:lpstr>
      <vt:lpstr>2_Visual Studio Live! Las Vegas 2017</vt:lpstr>
      <vt:lpstr>3_Custom Design</vt:lpstr>
      <vt:lpstr>1_Visual Studio Live! Austin 2017</vt:lpstr>
      <vt:lpstr>3_Visual Studio Live! Las Vegas 2017</vt:lpstr>
      <vt:lpstr>4_Custom Design</vt:lpstr>
      <vt:lpstr>PowerPoint Presentation</vt:lpstr>
      <vt:lpstr>Kevin Ford</vt:lpstr>
      <vt:lpstr>Xamarin – Your Complete Mobile Solution</vt:lpstr>
      <vt:lpstr>Development Options</vt:lpstr>
      <vt:lpstr>PowerPoint Presentation</vt:lpstr>
      <vt:lpstr>Xamarin’s Unique Approach</vt:lpstr>
      <vt:lpstr>Windows APIs</vt:lpstr>
      <vt:lpstr>iOS – 100% API Coverage</vt:lpstr>
      <vt:lpstr>Android – 100% API Coverage</vt:lpstr>
      <vt:lpstr>Native Performance</vt:lpstr>
      <vt:lpstr>Typical Project Structure</vt:lpstr>
      <vt:lpstr>Meet Xamarin.Forms</vt:lpstr>
      <vt:lpstr>Xamarin + Xamarin.Forms</vt:lpstr>
      <vt:lpstr>PowerPoint Presentation</vt:lpstr>
      <vt:lpstr>What’s included</vt:lpstr>
      <vt:lpstr>Layouts</vt:lpstr>
      <vt:lpstr>Controls</vt:lpstr>
      <vt:lpstr>Extensibility</vt:lpstr>
      <vt:lpstr>Demo: Creating a Forms App</vt:lpstr>
      <vt:lpstr>Platform Specific Code</vt:lpstr>
      <vt:lpstr>PowerPoint Presentation</vt:lpstr>
      <vt:lpstr>Plugins for Xamarin</vt:lpstr>
      <vt:lpstr>Demo: Plugins</vt:lpstr>
      <vt:lpstr>Xamarin Forms Binding</vt:lpstr>
      <vt:lpstr>Creating a Value Converter</vt:lpstr>
      <vt:lpstr>Demo – Binding with Forms</vt:lpstr>
      <vt:lpstr>Custom Renderers</vt:lpstr>
      <vt:lpstr>Demo – Creating a Custom Renderer</vt:lpstr>
      <vt:lpstr>Bindable Native Views</vt:lpstr>
      <vt:lpstr>Creating a Native View</vt:lpstr>
      <vt:lpstr>Demo – Bindable Native Views</vt:lpstr>
      <vt:lpstr>Visual Studio Mobile Center</vt:lpstr>
      <vt:lpstr>Visual Studio Mobile Center – Build Features</vt:lpstr>
      <vt:lpstr>Visual Studio Mobile Center – Test Features</vt:lpstr>
      <vt:lpstr>Visual Studio Mobile Center – Deploy Features</vt:lpstr>
      <vt:lpstr>Visual Studio Mobile Center – Crash and Analytics</vt:lpstr>
      <vt:lpstr>Visual Studio Mobile Center – First Impressions</vt:lpstr>
      <vt:lpstr>Demo – Visual Studio Mobile Center</vt:lpstr>
      <vt:lpstr>Xamarin Profiler Preview</vt:lpstr>
      <vt:lpstr>Results that matter</vt:lpstr>
      <vt:lpstr>Results that matter</vt:lpstr>
      <vt:lpstr>Q&amp;A</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2017-06-13T11:29:09Z</dcterms:modified>
</cp:coreProperties>
</file>